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2" r:id="rId7"/>
    <p:sldId id="263" r:id="rId8"/>
    <p:sldId id="264" r:id="rId9"/>
    <p:sldId id="265" r:id="rId10"/>
    <p:sldId id="266"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870CBA0-2217-4CCE-B417-0B5CEEA1C4DC}" v="1165" dt="2023-05-10T21:22:57.14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7" d="100"/>
          <a:sy n="87" d="100"/>
        </p:scale>
        <p:origin x="298"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_rels/data2.xml.rels><?xml version="1.0" encoding="UTF-8" standalone="yes"?>
<Relationships xmlns="http://schemas.openxmlformats.org/package/2006/relationships"><Relationship Id="rId8" Type="http://schemas.openxmlformats.org/officeDocument/2006/relationships/image" Target="../media/image19.svg"/><Relationship Id="rId3" Type="http://schemas.openxmlformats.org/officeDocument/2006/relationships/image" Target="../media/image13.png"/><Relationship Id="rId7" Type="http://schemas.openxmlformats.org/officeDocument/2006/relationships/image" Target="../media/image15.png"/><Relationship Id="rId2" Type="http://schemas.openxmlformats.org/officeDocument/2006/relationships/image" Target="../media/image13.svg"/><Relationship Id="rId1" Type="http://schemas.openxmlformats.org/officeDocument/2006/relationships/image" Target="../media/image12.png"/><Relationship Id="rId6" Type="http://schemas.openxmlformats.org/officeDocument/2006/relationships/image" Target="../media/image17.svg"/><Relationship Id="rId5" Type="http://schemas.openxmlformats.org/officeDocument/2006/relationships/image" Target="../media/image14.png"/><Relationship Id="rId4" Type="http://schemas.openxmlformats.org/officeDocument/2006/relationships/image" Target="../media/image15.svg"/></Relationships>
</file>

<file path=ppt/diagrams/_rels/drawing2.xml.rels><?xml version="1.0" encoding="UTF-8" standalone="yes"?>
<Relationships xmlns="http://schemas.openxmlformats.org/package/2006/relationships"><Relationship Id="rId8" Type="http://schemas.openxmlformats.org/officeDocument/2006/relationships/image" Target="../media/image19.svg"/><Relationship Id="rId3" Type="http://schemas.openxmlformats.org/officeDocument/2006/relationships/image" Target="../media/image13.png"/><Relationship Id="rId7" Type="http://schemas.openxmlformats.org/officeDocument/2006/relationships/image" Target="../media/image15.png"/><Relationship Id="rId2" Type="http://schemas.openxmlformats.org/officeDocument/2006/relationships/image" Target="../media/image13.svg"/><Relationship Id="rId1" Type="http://schemas.openxmlformats.org/officeDocument/2006/relationships/image" Target="../media/image12.png"/><Relationship Id="rId6" Type="http://schemas.openxmlformats.org/officeDocument/2006/relationships/image" Target="../media/image17.svg"/><Relationship Id="rId5" Type="http://schemas.openxmlformats.org/officeDocument/2006/relationships/image" Target="../media/image14.png"/><Relationship Id="rId4" Type="http://schemas.openxmlformats.org/officeDocument/2006/relationships/image" Target="../media/image15.svg"/></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61CB6EA-AFC1-4CAD-8C20-24C23FCC1DEB}" type="doc">
      <dgm:prSet loTypeId="urn:microsoft.com/office/officeart/2016/7/layout/LinearArrowProcessNumbered" loCatId="process" qsTypeId="urn:microsoft.com/office/officeart/2005/8/quickstyle/simple5" qsCatId="simple" csTypeId="urn:microsoft.com/office/officeart/2005/8/colors/accent0_3" csCatId="mainScheme" phldr="1"/>
      <dgm:spPr/>
      <dgm:t>
        <a:bodyPr/>
        <a:lstStyle/>
        <a:p>
          <a:endParaRPr lang="en-US"/>
        </a:p>
      </dgm:t>
    </dgm:pt>
    <dgm:pt modelId="{44E029D7-1DDF-4EE6-B948-E1EE1B982F1B}">
      <dgm:prSet custT="1"/>
      <dgm:spPr/>
      <dgm:t>
        <a:bodyPr/>
        <a:lstStyle/>
        <a:p>
          <a:pPr algn="just" rtl="0"/>
          <a:r>
            <a:rPr lang="en-US" sz="1100" dirty="0">
              <a:latin typeface="Calibri Light" panose="020F0302020204030204"/>
            </a:rPr>
            <a:t>  </a:t>
          </a:r>
          <a:r>
            <a:rPr lang="en-US" sz="1200" dirty="0"/>
            <a:t>User/Admin registration and </a:t>
          </a:r>
          <a:r>
            <a:rPr lang="en-US" sz="1200" dirty="0">
              <a:latin typeface="Calibri Light" panose="020F0302020204030204"/>
            </a:rPr>
            <a:t>login. Customers</a:t>
          </a:r>
          <a:r>
            <a:rPr lang="en-US" sz="1200" dirty="0"/>
            <a:t> should be able to create an account, login securely and perform transactions.</a:t>
          </a:r>
        </a:p>
      </dgm:t>
    </dgm:pt>
    <dgm:pt modelId="{6595E04E-5B93-476F-9EF3-3CAB766EEF95}" type="sibTrans" cxnId="{38B1270B-A4A5-4176-9AA9-4E91740A3658}">
      <dgm:prSet phldrT="1" phldr="0"/>
      <dgm:spPr/>
      <dgm:t>
        <a:bodyPr/>
        <a:lstStyle/>
        <a:p>
          <a:r>
            <a:rPr lang="en-US" smtClean="0"/>
            <a:t>1</a:t>
          </a:r>
          <a:endParaRPr lang="en-US" dirty="0"/>
        </a:p>
      </dgm:t>
    </dgm:pt>
    <dgm:pt modelId="{481FAC38-5494-4C45-A716-D8A632CAA89D}" type="parTrans" cxnId="{38B1270B-A4A5-4176-9AA9-4E91740A3658}">
      <dgm:prSet/>
      <dgm:spPr/>
      <dgm:t>
        <a:bodyPr/>
        <a:lstStyle/>
        <a:p>
          <a:endParaRPr lang="en-US"/>
        </a:p>
      </dgm:t>
    </dgm:pt>
    <dgm:pt modelId="{525E78E0-C6DD-4D7A-B1DA-A0744E071AE5}">
      <dgm:prSet custT="1"/>
      <dgm:spPr/>
      <dgm:t>
        <a:bodyPr/>
        <a:lstStyle/>
        <a:p>
          <a:pPr algn="just"/>
          <a:r>
            <a:rPr lang="en-US" sz="1200" dirty="0"/>
            <a:t>Account management: Customers should be able to view their account details, balance, transaction history, and manage their accounts, including opening and closing accounts.</a:t>
          </a:r>
        </a:p>
      </dgm:t>
    </dgm:pt>
    <dgm:pt modelId="{105EF24F-3A2C-4DEE-ABAB-56A0A5B93F4F}" type="sibTrans" cxnId="{E9B1E905-D172-4338-AC78-B333435FAEF7}">
      <dgm:prSet/>
      <dgm:spPr/>
      <dgm:t>
        <a:bodyPr/>
        <a:lstStyle/>
        <a:p>
          <a:endParaRPr lang="en-US"/>
        </a:p>
      </dgm:t>
    </dgm:pt>
    <dgm:pt modelId="{36BF1BDC-DD11-435E-B894-4302984543DB}" type="parTrans" cxnId="{E9B1E905-D172-4338-AC78-B333435FAEF7}">
      <dgm:prSet/>
      <dgm:spPr/>
      <dgm:t>
        <a:bodyPr/>
        <a:lstStyle/>
        <a:p>
          <a:endParaRPr lang="en-US"/>
        </a:p>
      </dgm:t>
    </dgm:pt>
    <dgm:pt modelId="{6E1C668F-A4AA-4A56-AD7E-4290FFB556ED}">
      <dgm:prSet custT="1"/>
      <dgm:spPr/>
      <dgm:t>
        <a:bodyPr/>
        <a:lstStyle/>
        <a:p>
          <a:pPr algn="just"/>
          <a:r>
            <a:rPr lang="en-US" sz="1200" dirty="0"/>
            <a:t>Account management: Customers should be able to view their account details, balance, transaction history, and manage their accounts, including opening and closing accounts.</a:t>
          </a:r>
        </a:p>
      </dgm:t>
    </dgm:pt>
    <dgm:pt modelId="{0F960758-505F-4115-8536-BB7975C55A7C}" type="sibTrans" cxnId="{380C242A-4CAA-4010-A929-06DA392C30D5}">
      <dgm:prSet/>
      <dgm:spPr/>
      <dgm:t>
        <a:bodyPr/>
        <a:lstStyle/>
        <a:p>
          <a:endParaRPr lang="en-US"/>
        </a:p>
      </dgm:t>
    </dgm:pt>
    <dgm:pt modelId="{0DA4AE26-A34B-40E7-A0BA-E36D25C4CBF0}" type="parTrans" cxnId="{380C242A-4CAA-4010-A929-06DA392C30D5}">
      <dgm:prSet/>
      <dgm:spPr/>
      <dgm:t>
        <a:bodyPr/>
        <a:lstStyle/>
        <a:p>
          <a:endParaRPr lang="en-US"/>
        </a:p>
      </dgm:t>
    </dgm:pt>
    <dgm:pt modelId="{585E568A-D83C-4FBA-8C69-E50EC7FCFCBF}">
      <dgm:prSet custT="1"/>
      <dgm:spPr/>
      <dgm:t>
        <a:bodyPr/>
        <a:lstStyle/>
        <a:p>
          <a:pPr algn="just"/>
          <a:r>
            <a:rPr lang="en-US" sz="1200" dirty="0"/>
            <a:t>Improved efficiency: Virtual banking systems can streamline banking operations and reduce the time required to complete transactions</a:t>
          </a:r>
          <a:r>
            <a:rPr lang="en-US" sz="1200" dirty="0">
              <a:latin typeface="Calibri Light" panose="020F0302020204030204"/>
            </a:rPr>
            <a:t>.</a:t>
          </a:r>
          <a:endParaRPr lang="en-US" sz="1200" dirty="0"/>
        </a:p>
      </dgm:t>
    </dgm:pt>
    <dgm:pt modelId="{F4B9859F-253F-4E09-9358-52FA5FDF991F}" type="sibTrans" cxnId="{8EDB8FEC-85FB-4133-9727-48ACBA4BDCB9}">
      <dgm:prSet/>
      <dgm:spPr/>
      <dgm:t>
        <a:bodyPr/>
        <a:lstStyle/>
        <a:p>
          <a:endParaRPr lang="en-US"/>
        </a:p>
      </dgm:t>
    </dgm:pt>
    <dgm:pt modelId="{0C375B1D-0634-41E2-8DF0-00F9FAA14C4B}" type="parTrans" cxnId="{8EDB8FEC-85FB-4133-9727-48ACBA4BDCB9}">
      <dgm:prSet/>
      <dgm:spPr/>
      <dgm:t>
        <a:bodyPr/>
        <a:lstStyle/>
        <a:p>
          <a:endParaRPr lang="en-US"/>
        </a:p>
      </dgm:t>
    </dgm:pt>
    <dgm:pt modelId="{AF7A2562-CBB5-462E-AC46-2A5D19DC073A}">
      <dgm:prSet custT="1"/>
      <dgm:spPr/>
      <dgm:t>
        <a:bodyPr/>
        <a:lstStyle/>
        <a:p>
          <a:pPr algn="just"/>
          <a:r>
            <a:rPr lang="en-US" sz="1200" dirty="0"/>
            <a:t>Cost savings: Virtual banking systems can reduce operational costs by automating processes, reducing paperwork, and minimizing the need for physical branches.</a:t>
          </a:r>
        </a:p>
      </dgm:t>
    </dgm:pt>
    <dgm:pt modelId="{537970B2-C67E-4C0B-87BE-1A88AF3F414E}" type="sibTrans" cxnId="{677D1DC9-2358-4A13-9E0F-0A514AC0F4F2}">
      <dgm:prSet/>
      <dgm:spPr/>
      <dgm:t>
        <a:bodyPr/>
        <a:lstStyle/>
        <a:p>
          <a:endParaRPr lang="en-US"/>
        </a:p>
      </dgm:t>
    </dgm:pt>
    <dgm:pt modelId="{2C705433-A38B-4DA9-ADA9-F8C047E6AAA1}" type="parTrans" cxnId="{677D1DC9-2358-4A13-9E0F-0A514AC0F4F2}">
      <dgm:prSet/>
      <dgm:spPr/>
      <dgm:t>
        <a:bodyPr/>
        <a:lstStyle/>
        <a:p>
          <a:endParaRPr lang="en-US"/>
        </a:p>
      </dgm:t>
    </dgm:pt>
    <dgm:pt modelId="{F92FE82E-2958-4488-BEFE-E82D14EC553C}" type="pres">
      <dgm:prSet presAssocID="{861CB6EA-AFC1-4CAD-8C20-24C23FCC1DEB}" presName="linearFlow" presStyleCnt="0">
        <dgm:presLayoutVars>
          <dgm:dir/>
          <dgm:animLvl val="lvl"/>
          <dgm:resizeHandles val="exact"/>
        </dgm:presLayoutVars>
      </dgm:prSet>
      <dgm:spPr/>
      <dgm:t>
        <a:bodyPr/>
        <a:lstStyle/>
        <a:p>
          <a:endParaRPr lang="en-US"/>
        </a:p>
      </dgm:t>
    </dgm:pt>
    <dgm:pt modelId="{DB5F3741-06DF-458B-8BDE-A7F755383646}" type="pres">
      <dgm:prSet presAssocID="{44E029D7-1DDF-4EE6-B948-E1EE1B982F1B}" presName="compositeNode" presStyleCnt="0"/>
      <dgm:spPr/>
    </dgm:pt>
    <dgm:pt modelId="{1005DECF-A122-4795-85C5-0FFA70F71DA3}" type="pres">
      <dgm:prSet presAssocID="{44E029D7-1DDF-4EE6-B948-E1EE1B982F1B}" presName="parTx" presStyleLbl="node1" presStyleIdx="0" presStyleCnt="0">
        <dgm:presLayoutVars>
          <dgm:chMax val="0"/>
          <dgm:chPref val="0"/>
          <dgm:bulletEnabled val="1"/>
        </dgm:presLayoutVars>
      </dgm:prSet>
      <dgm:spPr/>
    </dgm:pt>
    <dgm:pt modelId="{803BA4E1-C1CC-46FB-B628-4A8499F56102}" type="pres">
      <dgm:prSet presAssocID="{44E029D7-1DDF-4EE6-B948-E1EE1B982F1B}" presName="parSh" presStyleCnt="0"/>
      <dgm:spPr/>
    </dgm:pt>
    <dgm:pt modelId="{07E8C2B7-50A9-4891-B6D8-8D7E81313E98}" type="pres">
      <dgm:prSet presAssocID="{44E029D7-1DDF-4EE6-B948-E1EE1B982F1B}" presName="lineNode" presStyleLbl="alignAccFollowNode1" presStyleIdx="0" presStyleCnt="3"/>
      <dgm:spPr/>
    </dgm:pt>
    <dgm:pt modelId="{48DBBDD5-C8E5-414D-9F48-184B9AA5BBB1}" type="pres">
      <dgm:prSet presAssocID="{44E029D7-1DDF-4EE6-B948-E1EE1B982F1B}" presName="lineArrowNode" presStyleLbl="alignAccFollowNode1" presStyleIdx="1" presStyleCnt="3"/>
      <dgm:spPr/>
    </dgm:pt>
    <dgm:pt modelId="{3D8A83C8-D72F-41D9-851E-A1E47B53053E}" type="pres">
      <dgm:prSet presAssocID="{6595E04E-5B93-476F-9EF3-3CAB766EEF95}" presName="sibTransNodeCircle" presStyleLbl="alignNode1" presStyleIdx="0" presStyleCnt="1" custLinFactX="400000" custLinFactNeighborX="452574" custLinFactNeighborY="-54871">
        <dgm:presLayoutVars>
          <dgm:chMax val="0"/>
          <dgm:bulletEnabled/>
        </dgm:presLayoutVars>
      </dgm:prSet>
      <dgm:spPr/>
      <dgm:t>
        <a:bodyPr/>
        <a:lstStyle/>
        <a:p>
          <a:endParaRPr lang="en-US"/>
        </a:p>
      </dgm:t>
    </dgm:pt>
    <dgm:pt modelId="{361DB9C5-2787-4197-AFDA-1EA6D711341C}" type="pres">
      <dgm:prSet presAssocID="{6595E04E-5B93-476F-9EF3-3CAB766EEF95}" presName="spacerBetweenCircleAndCallout" presStyleCnt="0">
        <dgm:presLayoutVars/>
      </dgm:prSet>
      <dgm:spPr/>
    </dgm:pt>
    <dgm:pt modelId="{9513E856-4C3D-4DB2-9298-81F1EEE871B8}" type="pres">
      <dgm:prSet presAssocID="{44E029D7-1DDF-4EE6-B948-E1EE1B982F1B}" presName="nodeText" presStyleLbl="alignAccFollowNode1" presStyleIdx="2" presStyleCnt="3" custAng="0" custScaleX="100000" custScaleY="100000" custLinFactNeighborX="5179" custLinFactNeighborY="-1607">
        <dgm:presLayoutVars>
          <dgm:bulletEnabled val="1"/>
        </dgm:presLayoutVars>
      </dgm:prSet>
      <dgm:spPr/>
      <dgm:t>
        <a:bodyPr/>
        <a:lstStyle/>
        <a:p>
          <a:endParaRPr lang="en-US"/>
        </a:p>
      </dgm:t>
    </dgm:pt>
  </dgm:ptLst>
  <dgm:cxnLst>
    <dgm:cxn modelId="{380C242A-4CAA-4010-A929-06DA392C30D5}" srcId="{44E029D7-1DDF-4EE6-B948-E1EE1B982F1B}" destId="{6E1C668F-A4AA-4A56-AD7E-4290FFB556ED}" srcOrd="1" destOrd="0" parTransId="{0DA4AE26-A34B-40E7-A0BA-E36D25C4CBF0}" sibTransId="{0F960758-505F-4115-8536-BB7975C55A7C}"/>
    <dgm:cxn modelId="{576C5C94-9E05-406F-9851-C5527ABE4A60}" type="presOf" srcId="{44E029D7-1DDF-4EE6-B948-E1EE1B982F1B}" destId="{9513E856-4C3D-4DB2-9298-81F1EEE871B8}" srcOrd="0" destOrd="0" presId="urn:microsoft.com/office/officeart/2016/7/layout/LinearArrowProcessNumbered"/>
    <dgm:cxn modelId="{3EBD2F5F-DDB9-4C28-9D4E-51C5E17E0C01}" type="presOf" srcId="{6E1C668F-A4AA-4A56-AD7E-4290FFB556ED}" destId="{9513E856-4C3D-4DB2-9298-81F1EEE871B8}" srcOrd="0" destOrd="2" presId="urn:microsoft.com/office/officeart/2016/7/layout/LinearArrowProcessNumbered"/>
    <dgm:cxn modelId="{A35D4B0D-4459-4213-819B-8F0F6C77BF48}" type="presOf" srcId="{525E78E0-C6DD-4D7A-B1DA-A0744E071AE5}" destId="{9513E856-4C3D-4DB2-9298-81F1EEE871B8}" srcOrd="0" destOrd="1" presId="urn:microsoft.com/office/officeart/2016/7/layout/LinearArrowProcessNumbered"/>
    <dgm:cxn modelId="{E9B1E905-D172-4338-AC78-B333435FAEF7}" srcId="{44E029D7-1DDF-4EE6-B948-E1EE1B982F1B}" destId="{525E78E0-C6DD-4D7A-B1DA-A0744E071AE5}" srcOrd="0" destOrd="0" parTransId="{36BF1BDC-DD11-435E-B894-4302984543DB}" sibTransId="{105EF24F-3A2C-4DEE-ABAB-56A0A5B93F4F}"/>
    <dgm:cxn modelId="{38B1270B-A4A5-4176-9AA9-4E91740A3658}" srcId="{861CB6EA-AFC1-4CAD-8C20-24C23FCC1DEB}" destId="{44E029D7-1DDF-4EE6-B948-E1EE1B982F1B}" srcOrd="0" destOrd="0" parTransId="{481FAC38-5494-4C45-A716-D8A632CAA89D}" sibTransId="{6595E04E-5B93-476F-9EF3-3CAB766EEF95}"/>
    <dgm:cxn modelId="{81386AE1-CC74-48E0-B491-D88026F2609E}" type="presOf" srcId="{AF7A2562-CBB5-462E-AC46-2A5D19DC073A}" destId="{9513E856-4C3D-4DB2-9298-81F1EEE871B8}" srcOrd="0" destOrd="4" presId="urn:microsoft.com/office/officeart/2016/7/layout/LinearArrowProcessNumbered"/>
    <dgm:cxn modelId="{485E377D-FC63-490F-9775-1568996921F4}" type="presOf" srcId="{585E568A-D83C-4FBA-8C69-E50EC7FCFCBF}" destId="{9513E856-4C3D-4DB2-9298-81F1EEE871B8}" srcOrd="0" destOrd="3" presId="urn:microsoft.com/office/officeart/2016/7/layout/LinearArrowProcessNumbered"/>
    <dgm:cxn modelId="{8EDB8FEC-85FB-4133-9727-48ACBA4BDCB9}" srcId="{44E029D7-1DDF-4EE6-B948-E1EE1B982F1B}" destId="{585E568A-D83C-4FBA-8C69-E50EC7FCFCBF}" srcOrd="2" destOrd="0" parTransId="{0C375B1D-0634-41E2-8DF0-00F9FAA14C4B}" sibTransId="{F4B9859F-253F-4E09-9358-52FA5FDF991F}"/>
    <dgm:cxn modelId="{677D1DC9-2358-4A13-9E0F-0A514AC0F4F2}" srcId="{44E029D7-1DDF-4EE6-B948-E1EE1B982F1B}" destId="{AF7A2562-CBB5-462E-AC46-2A5D19DC073A}" srcOrd="3" destOrd="0" parTransId="{2C705433-A38B-4DA9-ADA9-F8C047E6AAA1}" sibTransId="{537970B2-C67E-4C0B-87BE-1A88AF3F414E}"/>
    <dgm:cxn modelId="{B9C8AFA1-9DC0-448A-9FCF-3E72349E0F69}" type="presOf" srcId="{6595E04E-5B93-476F-9EF3-3CAB766EEF95}" destId="{3D8A83C8-D72F-41D9-851E-A1E47B53053E}" srcOrd="0" destOrd="0" presId="urn:microsoft.com/office/officeart/2016/7/layout/LinearArrowProcessNumbered"/>
    <dgm:cxn modelId="{60824780-BEB5-47E7-A6AC-77C75E39A0C0}" type="presOf" srcId="{861CB6EA-AFC1-4CAD-8C20-24C23FCC1DEB}" destId="{F92FE82E-2958-4488-BEFE-E82D14EC553C}" srcOrd="0" destOrd="0" presId="urn:microsoft.com/office/officeart/2016/7/layout/LinearArrowProcessNumbered"/>
    <dgm:cxn modelId="{5799823B-798F-4E72-82C9-B2BF732F58E2}" type="presParOf" srcId="{F92FE82E-2958-4488-BEFE-E82D14EC553C}" destId="{DB5F3741-06DF-458B-8BDE-A7F755383646}" srcOrd="0" destOrd="0" presId="urn:microsoft.com/office/officeart/2016/7/layout/LinearArrowProcessNumbered"/>
    <dgm:cxn modelId="{59CCEB7A-F661-4355-89DA-F9BE190A5D06}" type="presParOf" srcId="{DB5F3741-06DF-458B-8BDE-A7F755383646}" destId="{1005DECF-A122-4795-85C5-0FFA70F71DA3}" srcOrd="0" destOrd="0" presId="urn:microsoft.com/office/officeart/2016/7/layout/LinearArrowProcessNumbered"/>
    <dgm:cxn modelId="{AEB0363A-1674-4650-ABCA-00DBBF44175C}" type="presParOf" srcId="{DB5F3741-06DF-458B-8BDE-A7F755383646}" destId="{803BA4E1-C1CC-46FB-B628-4A8499F56102}" srcOrd="1" destOrd="0" presId="urn:microsoft.com/office/officeart/2016/7/layout/LinearArrowProcessNumbered"/>
    <dgm:cxn modelId="{BF940B90-EB31-4835-8B30-31931C90E7E8}" type="presParOf" srcId="{803BA4E1-C1CC-46FB-B628-4A8499F56102}" destId="{07E8C2B7-50A9-4891-B6D8-8D7E81313E98}" srcOrd="0" destOrd="0" presId="urn:microsoft.com/office/officeart/2016/7/layout/LinearArrowProcessNumbered"/>
    <dgm:cxn modelId="{CE2CC823-AB04-4C64-A2E7-D10627106EE0}" type="presParOf" srcId="{803BA4E1-C1CC-46FB-B628-4A8499F56102}" destId="{48DBBDD5-C8E5-414D-9F48-184B9AA5BBB1}" srcOrd="1" destOrd="0" presId="urn:microsoft.com/office/officeart/2016/7/layout/LinearArrowProcessNumbered"/>
    <dgm:cxn modelId="{2B60B5D3-5B4A-401D-AEDF-32BCEDE9D38F}" type="presParOf" srcId="{803BA4E1-C1CC-46FB-B628-4A8499F56102}" destId="{3D8A83C8-D72F-41D9-851E-A1E47B53053E}" srcOrd="2" destOrd="0" presId="urn:microsoft.com/office/officeart/2016/7/layout/LinearArrowProcessNumbered"/>
    <dgm:cxn modelId="{FEA8A0F4-743A-4E01-98B5-2514480340EC}" type="presParOf" srcId="{803BA4E1-C1CC-46FB-B628-4A8499F56102}" destId="{361DB9C5-2787-4197-AFDA-1EA6D711341C}" srcOrd="3" destOrd="0" presId="urn:microsoft.com/office/officeart/2016/7/layout/LinearArrowProcessNumbered"/>
    <dgm:cxn modelId="{3EE2D3D0-0E43-4CE4-9AE8-B53678D281E7}" type="presParOf" srcId="{DB5F3741-06DF-458B-8BDE-A7F755383646}" destId="{9513E856-4C3D-4DB2-9298-81F1EEE871B8}" srcOrd="2" destOrd="0" presId="urn:microsoft.com/office/officeart/2016/7/layout/LinearArrowProcessNumbered"/>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748B461-A153-4AE3-9538-ABF355FF610C}" type="doc">
      <dgm:prSet loTypeId="urn:microsoft.com/office/officeart/2018/2/layout/IconLabelList" loCatId="icon" qsTypeId="urn:microsoft.com/office/officeart/2005/8/quickstyle/simple1" qsCatId="simple" csTypeId="urn:microsoft.com/office/officeart/2018/5/colors/Iconchunking_neutralbg_colorful1" csCatId="colorful" phldr="1"/>
      <dgm:spPr/>
      <dgm:t>
        <a:bodyPr/>
        <a:lstStyle/>
        <a:p>
          <a:endParaRPr lang="en-US"/>
        </a:p>
      </dgm:t>
    </dgm:pt>
    <dgm:pt modelId="{79B65AAE-4CB4-4E59-BE75-90DC02334EF1}">
      <dgm:prSet custT="1"/>
      <dgm:spPr/>
      <dgm:t>
        <a:bodyPr/>
        <a:lstStyle/>
        <a:p>
          <a:pPr algn="l"/>
          <a:r>
            <a:rPr lang="en-US" sz="1400" dirty="0"/>
            <a:t>In conclusion, a virtual banking management system has the potential to contribute to several Sustainable Development Goals (SDGs) such as SDG 8 (Decent Work and Economic Growth), SDG 9 (Industry, Innovation and Infrastructure), and SDG 10 (Reduced Inequalities).</a:t>
          </a:r>
        </a:p>
      </dgm:t>
    </dgm:pt>
    <dgm:pt modelId="{5BA78DF7-C853-4EF3-828B-F1ADBE812D8D}" type="parTrans" cxnId="{99F67B82-52C3-4255-9204-58C23608A44E}">
      <dgm:prSet/>
      <dgm:spPr/>
      <dgm:t>
        <a:bodyPr/>
        <a:lstStyle/>
        <a:p>
          <a:endParaRPr lang="en-US"/>
        </a:p>
      </dgm:t>
    </dgm:pt>
    <dgm:pt modelId="{2681B0F1-D974-454F-9843-D5EA1F8693B3}" type="sibTrans" cxnId="{99F67B82-52C3-4255-9204-58C23608A44E}">
      <dgm:prSet/>
      <dgm:spPr/>
      <dgm:t>
        <a:bodyPr/>
        <a:lstStyle/>
        <a:p>
          <a:endParaRPr lang="en-US"/>
        </a:p>
      </dgm:t>
    </dgm:pt>
    <dgm:pt modelId="{B0573D6A-693A-4EE6-97E6-CE429229EF19}">
      <dgm:prSet custT="1"/>
      <dgm:spPr/>
      <dgm:t>
        <a:bodyPr/>
        <a:lstStyle/>
        <a:p>
          <a:pPr algn="l"/>
          <a:r>
            <a:rPr lang="en-US" sz="1400" dirty="0"/>
            <a:t>By providing secure and convenient access to financial services, virtual banking systems can promote financial inclusion, especially for underserved </a:t>
          </a:r>
          <a:r>
            <a:rPr lang="en-US" sz="1400" dirty="0" smtClean="0"/>
            <a:t>and marginalized </a:t>
          </a:r>
          <a:r>
            <a:rPr lang="en-US" sz="1400" dirty="0"/>
            <a:t>communities. This can help reduce inequalities and improve economic growth and productivity.</a:t>
          </a:r>
        </a:p>
      </dgm:t>
    </dgm:pt>
    <dgm:pt modelId="{4906B314-E19E-48C4-AD60-426538454C2D}" type="parTrans" cxnId="{6B935FC2-093F-482A-9CF0-FB4DB721A548}">
      <dgm:prSet/>
      <dgm:spPr/>
      <dgm:t>
        <a:bodyPr/>
        <a:lstStyle/>
        <a:p>
          <a:endParaRPr lang="en-US"/>
        </a:p>
      </dgm:t>
    </dgm:pt>
    <dgm:pt modelId="{73D3D29F-DD0A-49FA-8CFA-286710C2E6F4}" type="sibTrans" cxnId="{6B935FC2-093F-482A-9CF0-FB4DB721A548}">
      <dgm:prSet/>
      <dgm:spPr/>
      <dgm:t>
        <a:bodyPr/>
        <a:lstStyle/>
        <a:p>
          <a:endParaRPr lang="en-US"/>
        </a:p>
      </dgm:t>
    </dgm:pt>
    <dgm:pt modelId="{3058EC55-1343-4E80-86D1-1D3284B8B771}">
      <dgm:prSet custT="1"/>
      <dgm:spPr/>
      <dgm:t>
        <a:bodyPr/>
        <a:lstStyle/>
        <a:p>
          <a:pPr algn="l"/>
          <a:r>
            <a:rPr lang="en-US" sz="1400" dirty="0"/>
            <a:t>Moreover, virtual banking systems can also promote innovation and technological advancements in the financial sector, leading to more efficient and effective financial services that can support economic growth.</a:t>
          </a:r>
        </a:p>
      </dgm:t>
    </dgm:pt>
    <dgm:pt modelId="{732A603D-1026-42A6-89D3-FD132BD253BB}" type="parTrans" cxnId="{0C69B5F1-60F7-44F5-A45F-6B61123F2867}">
      <dgm:prSet/>
      <dgm:spPr/>
      <dgm:t>
        <a:bodyPr/>
        <a:lstStyle/>
        <a:p>
          <a:endParaRPr lang="en-US"/>
        </a:p>
      </dgm:t>
    </dgm:pt>
    <dgm:pt modelId="{5FD975E2-B731-427E-A86A-A57573276AC8}" type="sibTrans" cxnId="{0C69B5F1-60F7-44F5-A45F-6B61123F2867}">
      <dgm:prSet/>
      <dgm:spPr/>
      <dgm:t>
        <a:bodyPr/>
        <a:lstStyle/>
        <a:p>
          <a:endParaRPr lang="en-US"/>
        </a:p>
      </dgm:t>
    </dgm:pt>
    <dgm:pt modelId="{9C863D0C-9833-4CC5-BAD6-BDD477DC0760}">
      <dgm:prSet custT="1"/>
      <dgm:spPr/>
      <dgm:t>
        <a:bodyPr/>
        <a:lstStyle/>
        <a:p>
          <a:pPr algn="l"/>
          <a:r>
            <a:rPr lang="en-US" sz="1400" dirty="0"/>
            <a:t>Overall, virtual banking management systems, implemented using programming languages such as Java, have the potential to contribute to sustainable development by promoting financial inclusion, innovation, and economic growth.</a:t>
          </a:r>
        </a:p>
      </dgm:t>
    </dgm:pt>
    <dgm:pt modelId="{A900374A-DCB8-4E17-8313-1AC8A3DE30CE}" type="parTrans" cxnId="{EEA37A8A-D50D-4A3F-B595-C0C14BE34095}">
      <dgm:prSet/>
      <dgm:spPr/>
      <dgm:t>
        <a:bodyPr/>
        <a:lstStyle/>
        <a:p>
          <a:endParaRPr lang="en-US"/>
        </a:p>
      </dgm:t>
    </dgm:pt>
    <dgm:pt modelId="{01E50A42-7A48-49A6-B70B-9CE34256439B}" type="sibTrans" cxnId="{EEA37A8A-D50D-4A3F-B595-C0C14BE34095}">
      <dgm:prSet/>
      <dgm:spPr/>
      <dgm:t>
        <a:bodyPr/>
        <a:lstStyle/>
        <a:p>
          <a:endParaRPr lang="en-US"/>
        </a:p>
      </dgm:t>
    </dgm:pt>
    <dgm:pt modelId="{4BF2D427-F430-4BE1-9641-D6E3EE4A3C74}" type="pres">
      <dgm:prSet presAssocID="{3748B461-A153-4AE3-9538-ABF355FF610C}" presName="root" presStyleCnt="0">
        <dgm:presLayoutVars>
          <dgm:dir/>
          <dgm:resizeHandles val="exact"/>
        </dgm:presLayoutVars>
      </dgm:prSet>
      <dgm:spPr/>
      <dgm:t>
        <a:bodyPr/>
        <a:lstStyle/>
        <a:p>
          <a:endParaRPr lang="en-US"/>
        </a:p>
      </dgm:t>
    </dgm:pt>
    <dgm:pt modelId="{1D0A62D6-15B0-4C4D-A842-D0FDE3421B5D}" type="pres">
      <dgm:prSet presAssocID="{79B65AAE-4CB4-4E59-BE75-90DC02334EF1}" presName="compNode" presStyleCnt="0"/>
      <dgm:spPr/>
    </dgm:pt>
    <dgm:pt modelId="{3C1188EA-15D3-47DE-9AAE-502053EC3905}" type="pres">
      <dgm:prSet presAssocID="{79B65AAE-4CB4-4E59-BE75-90DC02334EF1}" presName="iconRect" presStyleLbl="node1" presStyleIdx="0" presStyleCnt="4" custLinFactNeighborX="9428" custLinFactNeighborY="-59747"/>
      <dgm:spPr>
        <a:blipFill>
          <a:blip xmlns:r="http://schemas.openxmlformats.org/officeDocument/2006/relationships" r:embed="rId1" cstate="print">
            <a:extLst>
              <a:ext uri="{28A0092B-C50C-407E-A947-70E740481C1C}">
                <a14:useLocalDpi xmlns:a14="http://schemas.microsoft.com/office/drawing/2010/main" val="0"/>
              </a:ext>
              <a:ext uri="{96DAC541-7B7A-43D3-8B79-37D633B846F1}">
                <asvg:svgBlip xmlns="" xmlns:asvg="http://schemas.microsoft.com/office/drawing/2016/SVG/main" r:embed="rId2"/>
              </a:ext>
            </a:extLst>
          </a:blip>
          <a:stretch>
            <a:fillRect/>
          </a:stretch>
        </a:blipFill>
        <a:ln>
          <a:noFill/>
        </a:ln>
      </dgm:spPr>
      <dgm:t>
        <a:bodyPr/>
        <a:lstStyle/>
        <a:p>
          <a:endParaRPr lang="en-US"/>
        </a:p>
      </dgm:t>
      <dgm:extLst>
        <a:ext uri="{E40237B7-FDA0-4F09-8148-C483321AD2D9}">
          <dgm14:cNvPr xmlns:dgm14="http://schemas.microsoft.com/office/drawing/2010/diagram" id="0" name="" descr="Bank"/>
        </a:ext>
      </dgm:extLst>
    </dgm:pt>
    <dgm:pt modelId="{421F2D2A-8CC1-442C-BE45-6E6A02DD0358}" type="pres">
      <dgm:prSet presAssocID="{79B65AAE-4CB4-4E59-BE75-90DC02334EF1}" presName="spaceRect" presStyleCnt="0"/>
      <dgm:spPr/>
    </dgm:pt>
    <dgm:pt modelId="{65C30699-657F-415E-9C98-36369C657776}" type="pres">
      <dgm:prSet presAssocID="{79B65AAE-4CB4-4E59-BE75-90DC02334EF1}" presName="textRect" presStyleLbl="revTx" presStyleIdx="0" presStyleCnt="4" custScaleX="130596" custScaleY="60478" custLinFactNeighborX="4808" custLinFactNeighborY="-60695">
        <dgm:presLayoutVars>
          <dgm:chMax val="1"/>
          <dgm:chPref val="1"/>
        </dgm:presLayoutVars>
      </dgm:prSet>
      <dgm:spPr/>
      <dgm:t>
        <a:bodyPr/>
        <a:lstStyle/>
        <a:p>
          <a:endParaRPr lang="en-US"/>
        </a:p>
      </dgm:t>
    </dgm:pt>
    <dgm:pt modelId="{7428F34C-7218-4328-946F-0D6D2867D429}" type="pres">
      <dgm:prSet presAssocID="{2681B0F1-D974-454F-9843-D5EA1F8693B3}" presName="sibTrans" presStyleCnt="0"/>
      <dgm:spPr/>
    </dgm:pt>
    <dgm:pt modelId="{9AAF0A0C-3B43-4F5E-8C39-4FE81DBD106F}" type="pres">
      <dgm:prSet presAssocID="{B0573D6A-693A-4EE6-97E6-CE429229EF19}" presName="compNode" presStyleCnt="0"/>
      <dgm:spPr/>
    </dgm:pt>
    <dgm:pt modelId="{0AA0FBEF-C369-4BB1-A38D-966412158A06}" type="pres">
      <dgm:prSet presAssocID="{B0573D6A-693A-4EE6-97E6-CE429229EF19}" presName="iconRect" presStyleLbl="node1" presStyleIdx="1" presStyleCnt="4" custLinFactNeighborX="-943" custLinFactNeighborY="-45314"/>
      <dgm:spPr>
        <a:blipFill>
          <a:blip xmlns:r="http://schemas.openxmlformats.org/officeDocument/2006/relationships" r:embed="rId3" cstate="print">
            <a:extLst>
              <a:ext uri="{28A0092B-C50C-407E-A947-70E740481C1C}">
                <a14:useLocalDpi xmlns:a14="http://schemas.microsoft.com/office/drawing/2010/main" val="0"/>
              </a:ext>
              <a:ext uri="{96DAC541-7B7A-43D3-8B79-37D633B846F1}">
                <asvg:svgBlip xmlns="" xmlns:asvg="http://schemas.microsoft.com/office/drawing/2016/SVG/main" r:embed="rId4"/>
              </a:ext>
            </a:extLst>
          </a:blip>
          <a:stretch>
            <a:fillRect/>
          </a:stretch>
        </a:blipFill>
        <a:ln>
          <a:noFill/>
        </a:ln>
      </dgm:spPr>
      <dgm:t>
        <a:bodyPr/>
        <a:lstStyle/>
        <a:p>
          <a:endParaRPr lang="en-US"/>
        </a:p>
      </dgm:t>
      <dgm:extLst>
        <a:ext uri="{E40237B7-FDA0-4F09-8148-C483321AD2D9}">
          <dgm14:cNvPr xmlns:dgm14="http://schemas.microsoft.com/office/drawing/2010/diagram" id="0" name="" descr="Dollar"/>
        </a:ext>
      </dgm:extLst>
    </dgm:pt>
    <dgm:pt modelId="{68C3F463-802D-4B48-BED1-5EA9F6E89F41}" type="pres">
      <dgm:prSet presAssocID="{B0573D6A-693A-4EE6-97E6-CE429229EF19}" presName="spaceRect" presStyleCnt="0"/>
      <dgm:spPr/>
    </dgm:pt>
    <dgm:pt modelId="{8796826B-1167-4AD5-8FA2-42FC97C2CFD1}" type="pres">
      <dgm:prSet presAssocID="{B0573D6A-693A-4EE6-97E6-CE429229EF19}" presName="textRect" presStyleLbl="revTx" presStyleIdx="1" presStyleCnt="4" custLinFactNeighborX="3853" custLinFactNeighborY="-28966">
        <dgm:presLayoutVars>
          <dgm:chMax val="1"/>
          <dgm:chPref val="1"/>
        </dgm:presLayoutVars>
      </dgm:prSet>
      <dgm:spPr/>
      <dgm:t>
        <a:bodyPr/>
        <a:lstStyle/>
        <a:p>
          <a:endParaRPr lang="en-US"/>
        </a:p>
      </dgm:t>
    </dgm:pt>
    <dgm:pt modelId="{991DE893-8AED-4F6C-AE1D-39EF5AFE73F5}" type="pres">
      <dgm:prSet presAssocID="{73D3D29F-DD0A-49FA-8CFA-286710C2E6F4}" presName="sibTrans" presStyleCnt="0"/>
      <dgm:spPr/>
    </dgm:pt>
    <dgm:pt modelId="{EF368554-B237-4401-B863-A099B710BA94}" type="pres">
      <dgm:prSet presAssocID="{3058EC55-1343-4E80-86D1-1D3284B8B771}" presName="compNode" presStyleCnt="0"/>
      <dgm:spPr/>
    </dgm:pt>
    <dgm:pt modelId="{DCFC1DCF-C020-4AF2-85B4-4581179CBCBF}" type="pres">
      <dgm:prSet presAssocID="{3058EC55-1343-4E80-86D1-1D3284B8B771}" presName="iconRect" presStyleLbl="node1" presStyleIdx="2" presStyleCnt="4" custLinFactNeighborX="-2828" custLinFactNeighborY="-4525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 xmlns:asvg="http://schemas.microsoft.com/office/drawing/2016/SVG/main" r:embed="rId6"/>
              </a:ext>
            </a:extLst>
          </a:blip>
          <a:stretch>
            <a:fillRect/>
          </a:stretch>
        </a:blipFill>
        <a:ln>
          <a:noFill/>
        </a:ln>
      </dgm:spPr>
      <dgm:t>
        <a:bodyPr/>
        <a:lstStyle/>
        <a:p>
          <a:endParaRPr lang="en-US"/>
        </a:p>
      </dgm:t>
      <dgm:extLst>
        <a:ext uri="{E40237B7-FDA0-4F09-8148-C483321AD2D9}">
          <dgm14:cNvPr xmlns:dgm14="http://schemas.microsoft.com/office/drawing/2010/diagram" id="0" name="" descr="Business Growth"/>
        </a:ext>
      </dgm:extLst>
    </dgm:pt>
    <dgm:pt modelId="{D895A9F9-E5BF-4C01-A19D-C11368FE3527}" type="pres">
      <dgm:prSet presAssocID="{3058EC55-1343-4E80-86D1-1D3284B8B771}" presName="spaceRect" presStyleCnt="0"/>
      <dgm:spPr/>
    </dgm:pt>
    <dgm:pt modelId="{83E41D57-4EA4-4FBE-B78D-442A46147AF6}" type="pres">
      <dgm:prSet presAssocID="{3058EC55-1343-4E80-86D1-1D3284B8B771}" presName="textRect" presStyleLbl="revTx" presStyleIdx="2" presStyleCnt="4" custLinFactNeighborX="8061" custLinFactNeighborY="-28966">
        <dgm:presLayoutVars>
          <dgm:chMax val="1"/>
          <dgm:chPref val="1"/>
        </dgm:presLayoutVars>
      </dgm:prSet>
      <dgm:spPr/>
      <dgm:t>
        <a:bodyPr/>
        <a:lstStyle/>
        <a:p>
          <a:endParaRPr lang="en-US"/>
        </a:p>
      </dgm:t>
    </dgm:pt>
    <dgm:pt modelId="{86890B3F-7125-4831-9C2A-4CF7DEBB5199}" type="pres">
      <dgm:prSet presAssocID="{5FD975E2-B731-427E-A86A-A57573276AC8}" presName="sibTrans" presStyleCnt="0"/>
      <dgm:spPr/>
    </dgm:pt>
    <dgm:pt modelId="{9E0B6A7C-48E0-4D83-BFB2-4736D5AD89D0}" type="pres">
      <dgm:prSet presAssocID="{9C863D0C-9833-4CC5-BAD6-BDD477DC0760}" presName="compNode" presStyleCnt="0"/>
      <dgm:spPr/>
    </dgm:pt>
    <dgm:pt modelId="{FFED3279-C2AA-4695-82C7-8B30333768B1}" type="pres">
      <dgm:prSet presAssocID="{9C863D0C-9833-4CC5-BAD6-BDD477DC0760}" presName="iconRect" presStyleLbl="node1" presStyleIdx="3" presStyleCnt="4" custLinFactNeighborX="-943" custLinFactNeighborY="-53285"/>
      <dgm:spPr>
        <a:blipFill>
          <a:blip xmlns:r="http://schemas.openxmlformats.org/officeDocument/2006/relationships" r:embed="rId7" cstate="print">
            <a:extLst>
              <a:ext uri="{28A0092B-C50C-407E-A947-70E740481C1C}">
                <a14:useLocalDpi xmlns:a14="http://schemas.microsoft.com/office/drawing/2010/main" val="0"/>
              </a:ext>
              <a:ext uri="{96DAC541-7B7A-43D3-8B79-37D633B846F1}">
                <asvg:svgBlip xmlns="" xmlns:asvg="http://schemas.microsoft.com/office/drawing/2016/SVG/main" r:embed="rId8"/>
              </a:ext>
            </a:extLst>
          </a:blip>
          <a:stretch>
            <a:fillRect/>
          </a:stretch>
        </a:blipFill>
        <a:ln>
          <a:noFill/>
        </a:ln>
      </dgm:spPr>
      <dgm:t>
        <a:bodyPr/>
        <a:lstStyle/>
        <a:p>
          <a:endParaRPr lang="en-US"/>
        </a:p>
      </dgm:t>
      <dgm:extLst>
        <a:ext uri="{E40237B7-FDA0-4F09-8148-C483321AD2D9}">
          <dgm14:cNvPr xmlns:dgm14="http://schemas.microsoft.com/office/drawing/2010/diagram" id="0" name="" descr="Computer"/>
        </a:ext>
      </dgm:extLst>
    </dgm:pt>
    <dgm:pt modelId="{D4401AEA-04F9-428A-995D-A84439214B4E}" type="pres">
      <dgm:prSet presAssocID="{9C863D0C-9833-4CC5-BAD6-BDD477DC0760}" presName="spaceRect" presStyleCnt="0"/>
      <dgm:spPr/>
    </dgm:pt>
    <dgm:pt modelId="{95EE2EC8-F79A-4097-B073-F2E38F65A39A}" type="pres">
      <dgm:prSet presAssocID="{9C863D0C-9833-4CC5-BAD6-BDD477DC0760}" presName="textRect" presStyleLbl="revTx" presStyleIdx="3" presStyleCnt="4" custLinFactNeighborY="-28966">
        <dgm:presLayoutVars>
          <dgm:chMax val="1"/>
          <dgm:chPref val="1"/>
        </dgm:presLayoutVars>
      </dgm:prSet>
      <dgm:spPr/>
      <dgm:t>
        <a:bodyPr/>
        <a:lstStyle/>
        <a:p>
          <a:endParaRPr lang="en-US"/>
        </a:p>
      </dgm:t>
    </dgm:pt>
  </dgm:ptLst>
  <dgm:cxnLst>
    <dgm:cxn modelId="{3ABA17C6-D84D-4651-B0D9-F4CB090FB487}" type="presOf" srcId="{3748B461-A153-4AE3-9538-ABF355FF610C}" destId="{4BF2D427-F430-4BE1-9641-D6E3EE4A3C74}" srcOrd="0" destOrd="0" presId="urn:microsoft.com/office/officeart/2018/2/layout/IconLabelList"/>
    <dgm:cxn modelId="{4DD3E219-E3F4-46DF-AEC5-F53A23BA3D83}" type="presOf" srcId="{B0573D6A-693A-4EE6-97E6-CE429229EF19}" destId="{8796826B-1167-4AD5-8FA2-42FC97C2CFD1}" srcOrd="0" destOrd="0" presId="urn:microsoft.com/office/officeart/2018/2/layout/IconLabelList"/>
    <dgm:cxn modelId="{FD9F3634-E163-4524-8069-7A38EC26F26D}" type="presOf" srcId="{79B65AAE-4CB4-4E59-BE75-90DC02334EF1}" destId="{65C30699-657F-415E-9C98-36369C657776}" srcOrd="0" destOrd="0" presId="urn:microsoft.com/office/officeart/2018/2/layout/IconLabelList"/>
    <dgm:cxn modelId="{EEA37A8A-D50D-4A3F-B595-C0C14BE34095}" srcId="{3748B461-A153-4AE3-9538-ABF355FF610C}" destId="{9C863D0C-9833-4CC5-BAD6-BDD477DC0760}" srcOrd="3" destOrd="0" parTransId="{A900374A-DCB8-4E17-8313-1AC8A3DE30CE}" sibTransId="{01E50A42-7A48-49A6-B70B-9CE34256439B}"/>
    <dgm:cxn modelId="{B4E4939B-2C46-4B74-88C9-19BBF2C938A8}" type="presOf" srcId="{3058EC55-1343-4E80-86D1-1D3284B8B771}" destId="{83E41D57-4EA4-4FBE-B78D-442A46147AF6}" srcOrd="0" destOrd="0" presId="urn:microsoft.com/office/officeart/2018/2/layout/IconLabelList"/>
    <dgm:cxn modelId="{72B88A59-CD11-491A-A13E-47163106F151}" type="presOf" srcId="{9C863D0C-9833-4CC5-BAD6-BDD477DC0760}" destId="{95EE2EC8-F79A-4097-B073-F2E38F65A39A}" srcOrd="0" destOrd="0" presId="urn:microsoft.com/office/officeart/2018/2/layout/IconLabelList"/>
    <dgm:cxn modelId="{0C69B5F1-60F7-44F5-A45F-6B61123F2867}" srcId="{3748B461-A153-4AE3-9538-ABF355FF610C}" destId="{3058EC55-1343-4E80-86D1-1D3284B8B771}" srcOrd="2" destOrd="0" parTransId="{732A603D-1026-42A6-89D3-FD132BD253BB}" sibTransId="{5FD975E2-B731-427E-A86A-A57573276AC8}"/>
    <dgm:cxn modelId="{99F67B82-52C3-4255-9204-58C23608A44E}" srcId="{3748B461-A153-4AE3-9538-ABF355FF610C}" destId="{79B65AAE-4CB4-4E59-BE75-90DC02334EF1}" srcOrd="0" destOrd="0" parTransId="{5BA78DF7-C853-4EF3-828B-F1ADBE812D8D}" sibTransId="{2681B0F1-D974-454F-9843-D5EA1F8693B3}"/>
    <dgm:cxn modelId="{6B935FC2-093F-482A-9CF0-FB4DB721A548}" srcId="{3748B461-A153-4AE3-9538-ABF355FF610C}" destId="{B0573D6A-693A-4EE6-97E6-CE429229EF19}" srcOrd="1" destOrd="0" parTransId="{4906B314-E19E-48C4-AD60-426538454C2D}" sibTransId="{73D3D29F-DD0A-49FA-8CFA-286710C2E6F4}"/>
    <dgm:cxn modelId="{8764CF21-2FB1-4F8E-9361-D3E5DD970558}" type="presParOf" srcId="{4BF2D427-F430-4BE1-9641-D6E3EE4A3C74}" destId="{1D0A62D6-15B0-4C4D-A842-D0FDE3421B5D}" srcOrd="0" destOrd="0" presId="urn:microsoft.com/office/officeart/2018/2/layout/IconLabelList"/>
    <dgm:cxn modelId="{E58B4672-98CE-4D27-9C13-AB88B9872259}" type="presParOf" srcId="{1D0A62D6-15B0-4C4D-A842-D0FDE3421B5D}" destId="{3C1188EA-15D3-47DE-9AAE-502053EC3905}" srcOrd="0" destOrd="0" presId="urn:microsoft.com/office/officeart/2018/2/layout/IconLabelList"/>
    <dgm:cxn modelId="{03EABEEE-DF8A-4CE7-B36F-D9CA6E362AAA}" type="presParOf" srcId="{1D0A62D6-15B0-4C4D-A842-D0FDE3421B5D}" destId="{421F2D2A-8CC1-442C-BE45-6E6A02DD0358}" srcOrd="1" destOrd="0" presId="urn:microsoft.com/office/officeart/2018/2/layout/IconLabelList"/>
    <dgm:cxn modelId="{3FB68D3B-0D19-457D-92F1-011DE92FCEB9}" type="presParOf" srcId="{1D0A62D6-15B0-4C4D-A842-D0FDE3421B5D}" destId="{65C30699-657F-415E-9C98-36369C657776}" srcOrd="2" destOrd="0" presId="urn:microsoft.com/office/officeart/2018/2/layout/IconLabelList"/>
    <dgm:cxn modelId="{BE7A7C6E-41E7-4F24-83AB-548DE291A114}" type="presParOf" srcId="{4BF2D427-F430-4BE1-9641-D6E3EE4A3C74}" destId="{7428F34C-7218-4328-946F-0D6D2867D429}" srcOrd="1" destOrd="0" presId="urn:microsoft.com/office/officeart/2018/2/layout/IconLabelList"/>
    <dgm:cxn modelId="{A3661AAE-FDFA-4397-BEE4-1AD12F121264}" type="presParOf" srcId="{4BF2D427-F430-4BE1-9641-D6E3EE4A3C74}" destId="{9AAF0A0C-3B43-4F5E-8C39-4FE81DBD106F}" srcOrd="2" destOrd="0" presId="urn:microsoft.com/office/officeart/2018/2/layout/IconLabelList"/>
    <dgm:cxn modelId="{20AAFEB1-0936-4292-83CC-D4EE2021BFF4}" type="presParOf" srcId="{9AAF0A0C-3B43-4F5E-8C39-4FE81DBD106F}" destId="{0AA0FBEF-C369-4BB1-A38D-966412158A06}" srcOrd="0" destOrd="0" presId="urn:microsoft.com/office/officeart/2018/2/layout/IconLabelList"/>
    <dgm:cxn modelId="{46349955-E85C-41DD-8D2F-7F342CE0BB12}" type="presParOf" srcId="{9AAF0A0C-3B43-4F5E-8C39-4FE81DBD106F}" destId="{68C3F463-802D-4B48-BED1-5EA9F6E89F41}" srcOrd="1" destOrd="0" presId="urn:microsoft.com/office/officeart/2018/2/layout/IconLabelList"/>
    <dgm:cxn modelId="{7A697DDE-0E2A-41B0-BD83-7598872E60FE}" type="presParOf" srcId="{9AAF0A0C-3B43-4F5E-8C39-4FE81DBD106F}" destId="{8796826B-1167-4AD5-8FA2-42FC97C2CFD1}" srcOrd="2" destOrd="0" presId="urn:microsoft.com/office/officeart/2018/2/layout/IconLabelList"/>
    <dgm:cxn modelId="{44F23F56-8EC8-429F-A52F-E35E224A4E62}" type="presParOf" srcId="{4BF2D427-F430-4BE1-9641-D6E3EE4A3C74}" destId="{991DE893-8AED-4F6C-AE1D-39EF5AFE73F5}" srcOrd="3" destOrd="0" presId="urn:microsoft.com/office/officeart/2018/2/layout/IconLabelList"/>
    <dgm:cxn modelId="{776BD161-50EA-4C62-8DDF-3F37A006C742}" type="presParOf" srcId="{4BF2D427-F430-4BE1-9641-D6E3EE4A3C74}" destId="{EF368554-B237-4401-B863-A099B710BA94}" srcOrd="4" destOrd="0" presId="urn:microsoft.com/office/officeart/2018/2/layout/IconLabelList"/>
    <dgm:cxn modelId="{6A9DDCA8-2813-4946-909A-8D9A6398896E}" type="presParOf" srcId="{EF368554-B237-4401-B863-A099B710BA94}" destId="{DCFC1DCF-C020-4AF2-85B4-4581179CBCBF}" srcOrd="0" destOrd="0" presId="urn:microsoft.com/office/officeart/2018/2/layout/IconLabelList"/>
    <dgm:cxn modelId="{A6A87A8B-F688-4E00-B305-96135B2EE7DC}" type="presParOf" srcId="{EF368554-B237-4401-B863-A099B710BA94}" destId="{D895A9F9-E5BF-4C01-A19D-C11368FE3527}" srcOrd="1" destOrd="0" presId="urn:microsoft.com/office/officeart/2018/2/layout/IconLabelList"/>
    <dgm:cxn modelId="{7500395A-90D7-4299-980F-27B768904E7C}" type="presParOf" srcId="{EF368554-B237-4401-B863-A099B710BA94}" destId="{83E41D57-4EA4-4FBE-B78D-442A46147AF6}" srcOrd="2" destOrd="0" presId="urn:microsoft.com/office/officeart/2018/2/layout/IconLabelList"/>
    <dgm:cxn modelId="{1E88C37C-1EED-4BFC-9E57-2A33DDDDB1B3}" type="presParOf" srcId="{4BF2D427-F430-4BE1-9641-D6E3EE4A3C74}" destId="{86890B3F-7125-4831-9C2A-4CF7DEBB5199}" srcOrd="5" destOrd="0" presId="urn:microsoft.com/office/officeart/2018/2/layout/IconLabelList"/>
    <dgm:cxn modelId="{5B5FB525-64BD-471A-ADF7-D195142058CD}" type="presParOf" srcId="{4BF2D427-F430-4BE1-9641-D6E3EE4A3C74}" destId="{9E0B6A7C-48E0-4D83-BFB2-4736D5AD89D0}" srcOrd="6" destOrd="0" presId="urn:microsoft.com/office/officeart/2018/2/layout/IconLabelList"/>
    <dgm:cxn modelId="{D0898883-1744-41CD-9095-0ACEEDD7C580}" type="presParOf" srcId="{9E0B6A7C-48E0-4D83-BFB2-4736D5AD89D0}" destId="{FFED3279-C2AA-4695-82C7-8B30333768B1}" srcOrd="0" destOrd="0" presId="urn:microsoft.com/office/officeart/2018/2/layout/IconLabelList"/>
    <dgm:cxn modelId="{EF36062C-CC01-4837-A78D-42601EE27239}" type="presParOf" srcId="{9E0B6A7C-48E0-4D83-BFB2-4736D5AD89D0}" destId="{D4401AEA-04F9-428A-995D-A84439214B4E}" srcOrd="1" destOrd="0" presId="urn:microsoft.com/office/officeart/2018/2/layout/IconLabelList"/>
    <dgm:cxn modelId="{D143F655-2C00-421F-87B2-FC133C748930}" type="presParOf" srcId="{9E0B6A7C-48E0-4D83-BFB2-4736D5AD89D0}" destId="{95EE2EC8-F79A-4097-B073-F2E38F65A39A}"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7E8C2B7-50A9-4891-B6D8-8D7E81313E98}">
      <dsp:nvSpPr>
        <dsp:cNvPr id="0" name=""/>
        <dsp:cNvSpPr/>
      </dsp:nvSpPr>
      <dsp:spPr>
        <a:xfrm>
          <a:off x="3516" y="862046"/>
          <a:ext cx="0" cy="18"/>
        </a:xfrm>
        <a:prstGeom prst="rect">
          <a:avLst/>
        </a:prstGeom>
        <a:solidFill>
          <a:schemeClr val="dk2">
            <a:alpha val="90000"/>
            <a:tint val="40000"/>
            <a:hueOff val="0"/>
            <a:satOff val="0"/>
            <a:lumOff val="0"/>
            <a:alphaOff val="0"/>
          </a:schemeClr>
        </a:solidFill>
        <a:ln w="6350" cap="flat" cmpd="sng" algn="ctr">
          <a:solidFill>
            <a:schemeClr val="dk2">
              <a:alpha val="90000"/>
              <a:tint val="40000"/>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sp>
    <dsp:sp modelId="{3D8A83C8-D72F-41D9-851E-A1E47B53053E}">
      <dsp:nvSpPr>
        <dsp:cNvPr id="0" name=""/>
        <dsp:cNvSpPr/>
      </dsp:nvSpPr>
      <dsp:spPr>
        <a:xfrm>
          <a:off x="5684580" y="0"/>
          <a:ext cx="1516320" cy="1516320"/>
        </a:xfrm>
        <a:prstGeom prst="ellipse">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w="6350" cap="flat" cmpd="sng" algn="ctr">
          <a:solidFill>
            <a:schemeClr val="dk2">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txBody>
        <a:bodyPr spcFirstLastPara="0" vert="horz" wrap="square" lIns="58842" tIns="58842" rIns="58842" bIns="58842" numCol="1" spcCol="1270" anchor="ctr" anchorCtr="0">
          <a:noAutofit/>
        </a:bodyPr>
        <a:lstStyle/>
        <a:p>
          <a:pPr lvl="0" algn="ctr" defTabSz="2089150">
            <a:lnSpc>
              <a:spcPct val="90000"/>
            </a:lnSpc>
            <a:spcBef>
              <a:spcPct val="0"/>
            </a:spcBef>
            <a:spcAft>
              <a:spcPct val="35000"/>
            </a:spcAft>
          </a:pPr>
          <a:r>
            <a:rPr lang="en-US" sz="4700" kern="1200" smtClean="0"/>
            <a:t>1</a:t>
          </a:r>
          <a:endParaRPr lang="en-US" sz="4700" kern="1200" dirty="0"/>
        </a:p>
      </dsp:txBody>
      <dsp:txXfrm>
        <a:off x="5906640" y="222060"/>
        <a:ext cx="1072200" cy="1072200"/>
      </dsp:txXfrm>
    </dsp:sp>
    <dsp:sp modelId="{9513E856-4C3D-4DB2-9298-81F1EEE871B8}">
      <dsp:nvSpPr>
        <dsp:cNvPr id="0" name=""/>
        <dsp:cNvSpPr/>
      </dsp:nvSpPr>
      <dsp:spPr>
        <a:xfrm>
          <a:off x="338829" y="1675102"/>
          <a:ext cx="6474481" cy="3132675"/>
        </a:xfrm>
        <a:prstGeom prst="upArrowCallout">
          <a:avLst>
            <a:gd name="adj1" fmla="val 50000"/>
            <a:gd name="adj2" fmla="val 20000"/>
            <a:gd name="adj3" fmla="val 20000"/>
            <a:gd name="adj4" fmla="val 100000"/>
          </a:avLst>
        </a:prstGeom>
        <a:solidFill>
          <a:schemeClr val="dk2">
            <a:alpha val="90000"/>
            <a:tint val="40000"/>
            <a:hueOff val="0"/>
            <a:satOff val="0"/>
            <a:lumOff val="0"/>
            <a:alphaOff val="0"/>
          </a:schemeClr>
        </a:solidFill>
        <a:ln w="6350" cap="flat" cmpd="sng" algn="ctr">
          <a:solidFill>
            <a:schemeClr val="dk2">
              <a:alpha val="90000"/>
              <a:tint val="40000"/>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510714" tIns="165100" rIns="510714" bIns="165100" numCol="1" spcCol="1270" anchor="t" anchorCtr="0">
          <a:noAutofit/>
        </a:bodyPr>
        <a:lstStyle/>
        <a:p>
          <a:pPr lvl="0" algn="just" defTabSz="488950" rtl="0">
            <a:lnSpc>
              <a:spcPct val="90000"/>
            </a:lnSpc>
            <a:spcBef>
              <a:spcPct val="0"/>
            </a:spcBef>
            <a:spcAft>
              <a:spcPct val="35000"/>
            </a:spcAft>
          </a:pPr>
          <a:r>
            <a:rPr lang="en-US" sz="1100" kern="1200" dirty="0">
              <a:latin typeface="Calibri Light" panose="020F0302020204030204"/>
            </a:rPr>
            <a:t>  </a:t>
          </a:r>
          <a:r>
            <a:rPr lang="en-US" sz="1200" kern="1200" dirty="0"/>
            <a:t>User/Admin registration and </a:t>
          </a:r>
          <a:r>
            <a:rPr lang="en-US" sz="1200" kern="1200" dirty="0">
              <a:latin typeface="Calibri Light" panose="020F0302020204030204"/>
            </a:rPr>
            <a:t>login. Customers</a:t>
          </a:r>
          <a:r>
            <a:rPr lang="en-US" sz="1200" kern="1200" dirty="0"/>
            <a:t> should be able to create an account, login securely and perform transactions.</a:t>
          </a:r>
        </a:p>
        <a:p>
          <a:pPr marL="114300" lvl="1" indent="-114300" algn="just" defTabSz="533400">
            <a:lnSpc>
              <a:spcPct val="90000"/>
            </a:lnSpc>
            <a:spcBef>
              <a:spcPct val="0"/>
            </a:spcBef>
            <a:spcAft>
              <a:spcPct val="15000"/>
            </a:spcAft>
            <a:buChar char="••"/>
          </a:pPr>
          <a:r>
            <a:rPr lang="en-US" sz="1200" kern="1200" dirty="0"/>
            <a:t>Account management: Customers should be able to view their account details, balance, transaction history, and manage their accounts, including opening and closing accounts.</a:t>
          </a:r>
        </a:p>
        <a:p>
          <a:pPr marL="114300" lvl="1" indent="-114300" algn="just" defTabSz="533400">
            <a:lnSpc>
              <a:spcPct val="90000"/>
            </a:lnSpc>
            <a:spcBef>
              <a:spcPct val="0"/>
            </a:spcBef>
            <a:spcAft>
              <a:spcPct val="15000"/>
            </a:spcAft>
            <a:buChar char="••"/>
          </a:pPr>
          <a:r>
            <a:rPr lang="en-US" sz="1200" kern="1200" dirty="0"/>
            <a:t>Account management: Customers should be able to view their account details, balance, transaction history, and manage their accounts, including opening and closing accounts.</a:t>
          </a:r>
        </a:p>
        <a:p>
          <a:pPr marL="114300" lvl="1" indent="-114300" algn="just" defTabSz="533400">
            <a:lnSpc>
              <a:spcPct val="90000"/>
            </a:lnSpc>
            <a:spcBef>
              <a:spcPct val="0"/>
            </a:spcBef>
            <a:spcAft>
              <a:spcPct val="15000"/>
            </a:spcAft>
            <a:buChar char="••"/>
          </a:pPr>
          <a:r>
            <a:rPr lang="en-US" sz="1200" kern="1200" dirty="0"/>
            <a:t>Improved efficiency: Virtual banking systems can streamline banking operations and reduce the time required to complete transactions</a:t>
          </a:r>
          <a:r>
            <a:rPr lang="en-US" sz="1200" kern="1200" dirty="0">
              <a:latin typeface="Calibri Light" panose="020F0302020204030204"/>
            </a:rPr>
            <a:t>.</a:t>
          </a:r>
          <a:endParaRPr lang="en-US" sz="1200" kern="1200" dirty="0"/>
        </a:p>
        <a:p>
          <a:pPr marL="114300" lvl="1" indent="-114300" algn="just" defTabSz="533400">
            <a:lnSpc>
              <a:spcPct val="90000"/>
            </a:lnSpc>
            <a:spcBef>
              <a:spcPct val="0"/>
            </a:spcBef>
            <a:spcAft>
              <a:spcPct val="15000"/>
            </a:spcAft>
            <a:buChar char="••"/>
          </a:pPr>
          <a:r>
            <a:rPr lang="en-US" sz="1200" kern="1200" dirty="0"/>
            <a:t>Cost savings: Virtual banking systems can reduce operational costs by automating processes, reducing paperwork, and minimizing the need for physical branches.</a:t>
          </a:r>
        </a:p>
      </dsp:txBody>
      <dsp:txXfrm>
        <a:off x="338829" y="2301637"/>
        <a:ext cx="6474481" cy="250614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C1188EA-15D3-47DE-9AAE-502053EC3905}">
      <dsp:nvSpPr>
        <dsp:cNvPr id="0" name=""/>
        <dsp:cNvSpPr/>
      </dsp:nvSpPr>
      <dsp:spPr>
        <a:xfrm>
          <a:off x="1226901" y="400218"/>
          <a:ext cx="932563" cy="932563"/>
        </a:xfrm>
        <a:prstGeom prst="rect">
          <a:avLst/>
        </a:prstGeom>
        <a:blipFill>
          <a:blip xmlns:r="http://schemas.openxmlformats.org/officeDocument/2006/relationships" r:embed="rId1" cstate="print">
            <a:extLst>
              <a:ext uri="{28A0092B-C50C-407E-A947-70E740481C1C}">
                <a14:useLocalDpi xmlns:a14="http://schemas.microsoft.com/office/drawing/2010/main" val="0"/>
              </a:ext>
              <a:ext uri="{96DAC541-7B7A-43D3-8B79-37D633B846F1}">
                <asvg:svgBlip xmlns=""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5C30699-657F-415E-9C98-36369C657776}">
      <dsp:nvSpPr>
        <dsp:cNvPr id="0" name=""/>
        <dsp:cNvSpPr/>
      </dsp:nvSpPr>
      <dsp:spPr>
        <a:xfrm>
          <a:off x="351689" y="1736055"/>
          <a:ext cx="2706422" cy="8274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lvl="0" algn="l" defTabSz="622300">
            <a:lnSpc>
              <a:spcPct val="90000"/>
            </a:lnSpc>
            <a:spcBef>
              <a:spcPct val="0"/>
            </a:spcBef>
            <a:spcAft>
              <a:spcPct val="35000"/>
            </a:spcAft>
          </a:pPr>
          <a:r>
            <a:rPr lang="en-US" sz="1400" kern="1200" dirty="0"/>
            <a:t>In conclusion, a virtual banking management system has the potential to contribute to several Sustainable Development Goals (SDGs) such as SDG 8 (Decent Work and Economic Growth), SDG 9 (Industry, Innovation and Infrastructure), and SDG 10 (Reduced Inequalities).</a:t>
          </a:r>
        </a:p>
      </dsp:txBody>
      <dsp:txXfrm>
        <a:off x="351689" y="1736055"/>
        <a:ext cx="2706422" cy="827457"/>
      </dsp:txXfrm>
    </dsp:sp>
    <dsp:sp modelId="{0AA0FBEF-C369-4BB1-A38D-966412158A06}">
      <dsp:nvSpPr>
        <dsp:cNvPr id="0" name=""/>
        <dsp:cNvSpPr/>
      </dsp:nvSpPr>
      <dsp:spPr>
        <a:xfrm>
          <a:off x="3882241" y="399630"/>
          <a:ext cx="932563" cy="932563"/>
        </a:xfrm>
        <a:prstGeom prst="rect">
          <a:avLst/>
        </a:prstGeom>
        <a:blipFill>
          <a:blip xmlns:r="http://schemas.openxmlformats.org/officeDocument/2006/relationships" r:embed="rId3" cstate="print">
            <a:extLst>
              <a:ext uri="{28A0092B-C50C-407E-A947-70E740481C1C}">
                <a14:useLocalDpi xmlns:a14="http://schemas.microsoft.com/office/drawing/2010/main" val="0"/>
              </a:ext>
              <a:ext uri="{96DAC541-7B7A-43D3-8B79-37D633B846F1}">
                <asvg:svgBlip xmlns=""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796826B-1167-4AD5-8FA2-42FC97C2CFD1}">
      <dsp:nvSpPr>
        <dsp:cNvPr id="0" name=""/>
        <dsp:cNvSpPr/>
      </dsp:nvSpPr>
      <dsp:spPr>
        <a:xfrm>
          <a:off x="3400983" y="1764617"/>
          <a:ext cx="2072362" cy="13681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lvl="0" algn="l" defTabSz="622300">
            <a:lnSpc>
              <a:spcPct val="90000"/>
            </a:lnSpc>
            <a:spcBef>
              <a:spcPct val="0"/>
            </a:spcBef>
            <a:spcAft>
              <a:spcPct val="35000"/>
            </a:spcAft>
          </a:pPr>
          <a:r>
            <a:rPr lang="en-US" sz="1400" kern="1200" dirty="0"/>
            <a:t>By providing secure and convenient access to financial services, virtual banking systems can promote financial inclusion, especially for underserved </a:t>
          </a:r>
          <a:r>
            <a:rPr lang="en-US" sz="1400" kern="1200" dirty="0" smtClean="0"/>
            <a:t>and marginalized </a:t>
          </a:r>
          <a:r>
            <a:rPr lang="en-US" sz="1400" kern="1200" dirty="0"/>
            <a:t>communities. This can help reduce inequalities and improve economic growth and productivity.</a:t>
          </a:r>
        </a:p>
      </dsp:txBody>
      <dsp:txXfrm>
        <a:off x="3400983" y="1764617"/>
        <a:ext cx="2072362" cy="1368196"/>
      </dsp:txXfrm>
    </dsp:sp>
    <dsp:sp modelId="{DCFC1DCF-C020-4AF2-85B4-4581179CBCBF}">
      <dsp:nvSpPr>
        <dsp:cNvPr id="0" name=""/>
        <dsp:cNvSpPr/>
      </dsp:nvSpPr>
      <dsp:spPr>
        <a:xfrm>
          <a:off x="6299688" y="400181"/>
          <a:ext cx="932563" cy="932563"/>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3E41D57-4EA4-4FBE-B78D-442A46147AF6}">
      <dsp:nvSpPr>
        <dsp:cNvPr id="0" name=""/>
        <dsp:cNvSpPr/>
      </dsp:nvSpPr>
      <dsp:spPr>
        <a:xfrm>
          <a:off x="5923214" y="1764617"/>
          <a:ext cx="2072362" cy="13681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lvl="0" algn="l" defTabSz="622300">
            <a:lnSpc>
              <a:spcPct val="90000"/>
            </a:lnSpc>
            <a:spcBef>
              <a:spcPct val="0"/>
            </a:spcBef>
            <a:spcAft>
              <a:spcPct val="35000"/>
            </a:spcAft>
          </a:pPr>
          <a:r>
            <a:rPr lang="en-US" sz="1400" kern="1200" dirty="0"/>
            <a:t>Moreover, virtual banking systems can also promote innovation and technological advancements in the financial sector, leading to more efficient and effective financial services that can support economic growth.</a:t>
          </a:r>
        </a:p>
      </dsp:txBody>
      <dsp:txXfrm>
        <a:off x="5923214" y="1764617"/>
        <a:ext cx="2072362" cy="1368196"/>
      </dsp:txXfrm>
    </dsp:sp>
    <dsp:sp modelId="{FFED3279-C2AA-4695-82C7-8B30333768B1}">
      <dsp:nvSpPr>
        <dsp:cNvPr id="0" name=""/>
        <dsp:cNvSpPr/>
      </dsp:nvSpPr>
      <dsp:spPr>
        <a:xfrm>
          <a:off x="8752293" y="325296"/>
          <a:ext cx="932563" cy="932563"/>
        </a:xfrm>
        <a:prstGeom prst="rect">
          <a:avLst/>
        </a:prstGeom>
        <a:blipFill>
          <a:blip xmlns:r="http://schemas.openxmlformats.org/officeDocument/2006/relationships" r:embed="rId7" cstate="print">
            <a:extLst>
              <a:ext uri="{28A0092B-C50C-407E-A947-70E740481C1C}">
                <a14:useLocalDpi xmlns:a14="http://schemas.microsoft.com/office/drawing/2010/main" val="0"/>
              </a:ext>
              <a:ext uri="{96DAC541-7B7A-43D3-8B79-37D633B846F1}">
                <asvg:svgBlip xmlns=""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5EE2EC8-F79A-4097-B073-F2E38F65A39A}">
      <dsp:nvSpPr>
        <dsp:cNvPr id="0" name=""/>
        <dsp:cNvSpPr/>
      </dsp:nvSpPr>
      <dsp:spPr>
        <a:xfrm>
          <a:off x="8191187" y="1764617"/>
          <a:ext cx="2072362" cy="13681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lvl="0" algn="l" defTabSz="622300">
            <a:lnSpc>
              <a:spcPct val="90000"/>
            </a:lnSpc>
            <a:spcBef>
              <a:spcPct val="0"/>
            </a:spcBef>
            <a:spcAft>
              <a:spcPct val="35000"/>
            </a:spcAft>
          </a:pPr>
          <a:r>
            <a:rPr lang="en-US" sz="1400" kern="1200" dirty="0"/>
            <a:t>Overall, virtual banking management systems, implemented using programming languages such as Java, have the potential to contribute to sustainable development by promoting financial inclusion, innovation, and economic growth.</a:t>
          </a:r>
        </a:p>
      </dsp:txBody>
      <dsp:txXfrm>
        <a:off x="8191187" y="1764617"/>
        <a:ext cx="2072362" cy="1368196"/>
      </dsp:txXfrm>
    </dsp:sp>
  </dsp:spTree>
</dsp:drawing>
</file>

<file path=ppt/diagrams/layout1.xml><?xml version="1.0" encoding="utf-8"?>
<dgm:layoutDef xmlns:dgm="http://schemas.openxmlformats.org/drawingml/2006/diagram" xmlns:a="http://schemas.openxmlformats.org/drawingml/2006/main" uniqueId="urn:microsoft.com/office/officeart/2016/7/layout/LinearArrowProcessNumbered">
  <dgm:title val="Linear Arrow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shape called UpArrowCallout. Also the nodes are connected by an arrow like shape emphasizing the process natur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1</a:t>
              </a:r>
            </a:p>
          </dgm:t>
        </dgm:pt>
        <dgm:pt modelId="201" type="sibTrans" cxnId="5">
          <dgm:prSet phldrT="2"/>
          <dgm:t>
            <a:bodyPr/>
            <a:lstStyle/>
            <a:p>
              <a:r>
                <a:t>2</a:t>
              </a:r>
            </a:p>
          </dgm:t>
        </dgm:pt>
        <dgm:pt modelId="301" type="sibTrans" cxnId="6">
          <dgm:prSet phldrT="3"/>
          <dgm:t>
            <a:bodyPr/>
            <a:lstStyle/>
            <a:p>
              <a:r>
                <a:t>3</a:t>
              </a:r>
            </a:p>
          </dgm:t>
        </dgm:pt>
      </dgm:ptLst>
      <dgm:cxnLst>
        <dgm:cxn modelId="4" srcId="0" destId="1" srcOrd="0" destOrd="0" sibTransId="101"/>
        <dgm:cxn modelId="5" srcId="0" destId="2" srcOrd="1" destOrd="0" sibTransId="201"/>
        <dgm:cxn modelId="6" srcId="0" destId="3" srcOrd="3"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L"/>
      <dgm:param type="nodeVertAlign" val="t"/>
    </dgm:alg>
    <dgm:shape xmlns:r="http://schemas.openxmlformats.org/officeDocument/2006/relationships" r:blip="">
      <dgm:adjLst/>
    </dgm:shape>
    <dgm:presOf/>
    <dgm:constrLst>
      <dgm:constr type="w" for="ch" forName="compositeNode" refType="w"/>
      <dgm:constr type="h" for="ch" forName="compositeNode" op="equ"/>
      <dgm:constr type="w" for="ch" forName="sibTransComposite" refType="w" refFor="ch" refForName="compositeNode" fact="0"/>
      <dgm:constr type="w" for="des" forName="parTx"/>
      <dgm:constr type="h" for="des" forName="parTx" op="equ"/>
      <dgm:constr type="h" for="des" forName="parSh" op="equ"/>
      <dgm:constr type="w" for="des" forName="nodeText"/>
      <dgm:constr type="h" for="des" forName="nodeText" op="equ"/>
      <dgm:constr type="w" for="des" forName="parSh"/>
      <dgm:constr type="w" for="des" forName="parSh" op="equ"/>
      <dgm:constr type="primFontSz" for="des" forName="parTx" val="26"/>
      <dgm:constr type="primFontSz" for="des" forName="parTx" op="equ"/>
      <dgm:constr type="primFontSz" for="des" forName="parSh" op="equ"/>
      <dgm:constr type="primFontSz" for="des" forName="nodeText" op="equ"/>
      <dgm:constr type="secFontSz" for="des" forName="nodeText" op="equ"/>
      <dgm:constr type="primFontSz" for="des" forName="sibTransNodeCircle" op="equ"/>
      <dgm:constr type="h" for="des" forName="sibTransNodeCircle" op="equ"/>
      <dgm:constr type="w" for="des" forName="sibTransNodeCircle" op="equ"/>
      <dgm:constr type="h" for="des" forName="parTx" refType="primFontSz" refFor="des" refForName="parTx" fact="1.5"/>
      <dgm:constr type="h" for="ch" forName="compositeNode" refType="h"/>
      <dgm:constr type="h" for="des" forName="parSh" refType="w"/>
      <dgm:constr type="h" for="des" forName="nodeText" refType="primFontSz" refFor="des" refForName="parTx" fact="2.1"/>
      <dgm:constr type="h" for="des" forName="parSh" refType="h" refFor="des" refForName="parTx" op="lte" fact="1.2"/>
      <dgm:constr type="h" for="des" forName="parSh" refType="h" refFor="des" refForName="parTx" op="gte" fact="1.2"/>
    </dgm:constrLst>
    <dgm:ruleLst>
      <dgm:rule type="primFontSz" for="des" forName="parSh" val="5" fact="NaN" max="NaN"/>
    </dgm:ruleLst>
    <dgm:forEach name="Name3" axis="ch" ptType="node">
      <dgm:layoutNode name="compositeNode">
        <dgm:alg type="composite"/>
        <dgm:shape xmlns:r="http://schemas.openxmlformats.org/officeDocument/2006/relationships" r:blip="">
          <dgm:adjLst/>
        </dgm:shape>
        <dgm:presOf/>
        <dgm:choose name="Name004">
          <dgm:if name="Name5" axis="self" ptType="node" func="cnt" op="equ" val="0">
            <dgm:constrLst>
              <dgm:constr type="w" for="ch" forName="parTx" refType="w"/>
              <dgm:constr type="w" for="ch" forName="parSh" refType="w" refFor="ch" refForName="parTx"/>
              <dgm:constr type="w" for="ch" forName="nodeText" refType="w" refFor="ch" refForName="parTx"/>
              <dgm:constr type="t" for="ch" forName="nodeText" refType="b" refFor="ch" refForName="parSh"/>
            </dgm:constrLst>
          </dgm:if>
          <dgm:else name="Name6">
            <dgm:constrLst>
              <dgm:constr type="w" for="ch" forName="parTx" refType="w"/>
              <dgm:constr type="w" for="ch" forName="parSh" refType="w" refFor="ch" refForName="parTx"/>
              <dgm:constr type="w" for="ch" forName="nodeText" refType="w" refFor="ch" refForName="parTx" fact="0.9"/>
              <dgm:constr type="t" for="ch" forName="nodeText" refType="b" refFor="ch" refForName="parSh"/>
            </dgm:constrLst>
          </dgm:else>
        </dgm:choose>
        <dgm:ruleLst>
          <dgm:rule type="h" val="INF" fact="NaN" max="NaN"/>
        </dgm:ruleLst>
        <dgm:layoutNode name="parTx">
          <dgm:varLst>
            <dgm:chMax val="0"/>
            <dgm:chPref val="0"/>
            <dgm:bulletEnabled val="1"/>
          </dgm:varLst>
          <dgm:alg type="tx"/>
          <dgm:shape xmlns:r="http://schemas.openxmlformats.org/officeDocument/2006/relationships" type="rect" r:blip="" zOrderOff="1" hideGeom="1">
            <dgm:adjLst/>
          </dgm:shape>
          <dgm:presOf/>
          <dgm:constrLst>
            <dgm:constr type="h" refType="w" op="lte" fact="0.4"/>
            <dgm:constr type="h"/>
          </dgm:constrLst>
          <dgm:ruleLst>
            <dgm:rule type="h" val="INF" fact="NaN" max="NaN"/>
          </dgm:ruleLst>
        </dgm:layoutNode>
        <dgm:layoutNode name="parSh">
          <dgm:alg type="composite"/>
          <dgm:shape xmlns:r="http://schemas.openxmlformats.org/officeDocument/2006/relationships" r:blip="">
            <dgm:adjLst/>
          </dgm:shape>
          <dgm:presOf axis="self" ptType="node"/>
          <dgm:choose name="casesForFirstAndLastNode">
            <dgm:if name="ifFirstNode" axis="self" ptType="node" func="pos" op="equ" val="1">
              <dgm:choose name="removeLineWhenOnlyOneNode">
                <dgm:if name="ifOnlyOneNode" axis="followSib" ptType="node" func="cnt" op="equ" val="0">
                  <dgm:constrLst>
                    <dgm:constr type="h"/>
                    <dgm:constr type="h" for="ch" forName="lineNode" val="0.002"/>
                    <dgm:constr type="w" for="ch" forName="lineNode" refType="w" fact="0"/>
                    <dgm:constr type="w" for="ch" forName="lineArrowNode" refType="w" fact="0"/>
                    <dgm:constr type="h" for="ch" forName="lineArrowNode" refType="h" fact="0"/>
                    <dgm:constr type="ctrY" for="ch" forName="lineNode" refType="ctrY" refFor="ch" refForName="sibTransNodeCircle"/>
                    <dgm:constr type="h" for="ch" forName="sibTransNodeCircle" refType="h" fact="0.9"/>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if>
                <dgm:else name="ifMoreThanOneNode">
                  <dgm:constrLst>
                    <dgm:constr type="h"/>
                    <dgm:constr type="h" for="ch" forName="lineNode" val="0.002"/>
                    <dgm:constr type="w" for="ch" forName="lineNode" refType="w" fact="0.4"/>
                    <dgm:constr type="l" for="ch" forName="lineNode" refType="w" fact="0.5"/>
                    <dgm:constr type="w" for="ch" forName="lineArrowNode" refType="w" fact="0.046"/>
                    <dgm:constr type="h" for="ch" forName="lineArrowNode" refType="h" fact="0.18"/>
                    <dgm:constr type="l" for="ch" forName="lineArrowNode" refType="w" fact="0.924"/>
                    <dgm:constr type="t" for="ch" forName="lineArrowNode" refType="h" fact="0.18"/>
                    <dgm:constr type="ctrY" for="ch" forName="lineNode" refType="ctrY" refFor="ch" refForName="sibTransNodeCircle"/>
                    <dgm:constr type="h" for="ch" forName="sibTransNodeCircle" refType="h" fact="0.9"/>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else>
              </dgm:choose>
            </dgm:if>
            <dgm:if name="ifLastNode" axis="self" ptType="node" func="revPos" op="equ" val="1">
              <dgm:constrLst>
                <dgm:constr type="h"/>
                <dgm:constr type="h" for="ch" forName="lineNode" val="0.002"/>
                <dgm:constr type="w" for="ch" forName="lineNode" refType="w" fact="0.45"/>
                <dgm:constr type="w" for="ch" forName="lineArrowNode" refType="w" fact="0"/>
                <dgm:constr type="h" for="ch" forName="lineArrowNode" refType="h" fact="0"/>
                <dgm:constr type="ctrY" for="ch" forName="lineNode" refType="ctrY" refFor="ch" refForName="sibTransNodeCircle"/>
                <dgm:constr type="h" for="ch" forName="sibTransNodeCircle" refType="h"/>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if>
            <dgm:else name="allOtherNodes">
              <dgm:constrLst>
                <dgm:constr type="h"/>
                <dgm:constr type="h" for="ch" forName="lineNode" val="0.002"/>
                <dgm:constr type="w" for="ch" forName="lineNode" refType="w" fact="0.9"/>
                <dgm:constr type="w" for="ch" forName="lineArrowNode" refType="w" fact="0.046"/>
                <dgm:constr type="h" for="ch" forName="lineArrowNode" refType="h" fact="0.18"/>
                <dgm:constr type="l" for="ch" forName="lineArrowNode" refType="w" fact="0.924"/>
                <dgm:constr type="t" for="ch" forName="lineArrowNode" refType="h" fact="0.18"/>
                <dgm:constr type="ctrY" for="ch" forName="lineNode" refType="ctrY" refFor="ch" refForName="sibTransNodeCircle"/>
                <dgm:constr type="h" for="ch" forName="sibTransNodeCircle" refType="h" fact="0.9"/>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else>
          </dgm:choose>
          <dgm:layoutNode name="lineNode" styleLbl="alignAccFollowNode1">
            <dgm:alg type="sp"/>
            <dgm:shape xmlns:r="http://schemas.openxmlformats.org/officeDocument/2006/relationships" type="rect" r:blip="">
              <dgm:adjLst/>
            </dgm:shape>
            <dgm:presOf/>
            <dgm:constrLst/>
            <dgm:ruleLst/>
          </dgm:layoutNode>
          <dgm:layoutNode name="lineArrowNode" styleLbl="alignAccFollowNode1">
            <dgm:alg type="sp"/>
            <dgm:shape xmlns:r="http://schemas.openxmlformats.org/officeDocument/2006/relationships" type="chevron" r:blip="">
              <dgm:adjLst>
                <dgm:adj idx="1" val="0.9"/>
              </dgm:adjLst>
            </dgm:shape>
            <dgm:presOf/>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param type="parTxRTLAlign" val="l"/>
              </dgm:alg>
              <dgm:shape xmlns:r="http://schemas.openxmlformats.org/officeDocument/2006/relationships" type="ellipse" r:blip="">
                <dgm:adjLst/>
              </dgm:shape>
              <dgm:constrLst>
                <dgm:constr type="w" refType="h" op="equ"/>
                <dgm:constr type="primFontSz" val="60"/>
                <dgm:constr type="tMarg" refType="w" fact="0.11"/>
                <dgm:constr type="lMarg" refType="w" fact="0.11"/>
                <dgm:constr type="rMarg" refType="w" fact="0.11"/>
                <dgm:constr type="bMarg" refType="w" fact="0.11"/>
              </dgm:constrLst>
              <dgm:ruleLst>
                <dgm:rule type="primFontSz" val="14" fact="NaN" max="NaN"/>
              </dgm:ruleLst>
            </dgm:layoutNode>
            <dgm:layoutNode name="spacerBetweenCircleAndCallout">
              <dgm:varLst/>
              <dgm:presOf/>
              <dgm:alg type="sp"/>
              <dgm:shape xmlns:r="http://schemas.openxmlformats.org/officeDocument/2006/relationships" r:blip="">
                <dgm:adjLst/>
              </dgm:shape>
              <dgm:constrLst/>
              <dgm:ruleLst/>
            </dgm:layoutNode>
          </dgm:forEach>
          <dgm:presOf/>
          <dgm:ruleLst/>
        </dgm:layoutNode>
        <dgm:layoutNode name="nodeText" styleLbl="alignAccFollowNode1">
          <dgm:varLst>
            <dgm:bulletEnabled val="1"/>
          </dgm:varLst>
          <dgm:alg type="tx">
            <dgm:param type="parTxLTRAlign" val="l"/>
            <dgm:param type="parTxRTLAlign" val="r"/>
            <dgm:param type="txAnchorVert" val="t"/>
          </dgm:alg>
          <dgm:shape xmlns:r="http://schemas.openxmlformats.org/officeDocument/2006/relationships" type="upArrowCallout" r:blip="">
            <dgm:adjLst>
              <dgm:adj idx="1" val="0.5"/>
              <dgm:adj idx="2" val="0.2"/>
              <dgm:adj idx="3" val="0.2"/>
              <dgm:adj idx="4" val="1"/>
            </dgm:adjLst>
          </dgm:shape>
          <dgm:presOf axis="desOrSelf" ptType="node"/>
          <dgm:constrLst>
            <dgm:constr type="secFontSz" val="16"/>
            <dgm:constr type="primFontSz" val="26"/>
            <dgm:constr type="h"/>
            <dgm:constr type="tMarg" val="13"/>
            <dgm:constr type="lMarg" refType="w" fact="0.2236"/>
            <dgm:constr type="rMarg" refType="w" fact="0.2236"/>
            <dgm:constr type="bMarg" val="13"/>
          </dgm:constrLst>
          <dgm:ruleLst>
            <dgm:rule type="secFontSz" val="11" fact="NaN" max="NaN"/>
            <dgm:rule type="primFontSz" val="11" fact="NaN" max="NaN"/>
            <dgm:rule type="h" val="INF" fact="NaN" max="NaN"/>
          </dgm:ruleLst>
        </dgm:layoutNode>
      </dgm:layoutNode>
      <dgm:forEach name="sibTransForEach" axis="followSib" ptType="sibTrans" cnt="1">
        <dgm:layoutNode name="sibTransComposite" styleLbl="alignAccFollowNode1">
          <dgm:alg type="sp"/>
          <dgm:shape xmlns:r="http://schemas.openxmlformats.org/officeDocument/2006/relationships" r:blip="">
            <dgm:adjLst/>
          </dgm:shape>
          <dgm:ruleLst/>
        </dgm:layoutNode>
        <dgm:ruleLst>
          <dgm:rule type="h" val="INF" fact="NaN" max="NaN"/>
        </dgm:ruleLst>
      </dgm:forEach>
    </dgm:forEach>
  </dgm:layoutNode>
  <dgm:extLst>
    <a:ext uri="{4F341089-5ED1-44EC-B178-C955D00A3D55}">
      <dgm1611:autoBuNodeInfoLst xmlns="" xmlns:dgm1611="http://schemas.microsoft.com/office/drawing/2016/11/diagram">
        <dgm1611:autoBuNodeInfo lvl="1" ptType="sibTrans">
          <dgm1611:buPr prefix="" leadZeros="0">
            <a:buAutoNum type="arabicParenBoth"/>
          </dgm1611:buPr>
        </dgm1611:autoBuNodeInfo>
      </dgm1611:autoBuNodeInfoLst>
    </a:ext>
  </dgm:extLst>
</dgm:layoutDef>
</file>

<file path=ppt/diagrams/layout2.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jpeg>
</file>

<file path=ppt/media/image12.png>
</file>

<file path=ppt/media/image13.png>
</file>

<file path=ppt/media/image13.svg>
</file>

<file path=ppt/media/image14.png>
</file>

<file path=ppt/media/image15.png>
</file>

<file path=ppt/media/image15.svg>
</file>

<file path=ppt/media/image17.svg>
</file>

<file path=ppt/media/image19.svg>
</file>

<file path=ppt/media/image2.jpeg>
</file>

<file path=ppt/media/image3.jpeg>
</file>

<file path=ppt/media/image4.jpeg>
</file>

<file path=ppt/media/image5.jpeg>
</file>

<file path=ppt/media/image6.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5/11/2023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5/11/2023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5/11/2023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5/11/2023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5/11/2023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5/11/2023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5/11/2023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5/11/2023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5/11/2023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5/11/2023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5/11/2023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5/11/2023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11.jpe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671A8AE-40A1-4631-A6B8-581AFF065482}"/>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A picture containing background pattern&#10;&#10;Description automatically generated">
            <a:extLst>
              <a:ext uri="{FF2B5EF4-FFF2-40B4-BE49-F238E27FC236}">
                <a16:creationId xmlns:a16="http://schemas.microsoft.com/office/drawing/2014/main" id="{608F1BEF-0BFE-A5FB-37B9-A9F27306335F}"/>
              </a:ext>
            </a:extLst>
          </p:cNvPr>
          <p:cNvPicPr>
            <a:picLocks noChangeAspect="1"/>
          </p:cNvPicPr>
          <p:nvPr/>
        </p:nvPicPr>
        <p:blipFill rotWithShape="1">
          <a:blip r:embed="rId2"/>
          <a:srcRect l="21920" r="3189" b="1"/>
          <a:stretch/>
        </p:blipFill>
        <p:spPr>
          <a:xfrm>
            <a:off x="3523488" y="10"/>
            <a:ext cx="8668512" cy="6857990"/>
          </a:xfrm>
          <a:prstGeom prst="rect">
            <a:avLst/>
          </a:prstGeom>
        </p:spPr>
      </p:pic>
      <p:sp>
        <p:nvSpPr>
          <p:cNvPr id="11" name="Rectangle 10">
            <a:extLst>
              <a:ext uri="{FF2B5EF4-FFF2-40B4-BE49-F238E27FC236}">
                <a16:creationId xmlns:a16="http://schemas.microsoft.com/office/drawing/2014/main" id="{AB58EF07-17C2-48CF-ABB0-EEF1F17CB8F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477981" y="1122363"/>
            <a:ext cx="4023360" cy="3204134"/>
          </a:xfrm>
        </p:spPr>
        <p:txBody>
          <a:bodyPr anchor="b">
            <a:normAutofit/>
          </a:bodyPr>
          <a:lstStyle/>
          <a:p>
            <a:pPr algn="l"/>
            <a:r>
              <a:rPr lang="en-US" sz="4400" b="1" dirty="0" smtClean="0">
                <a:ea typeface="+mj-lt"/>
                <a:cs typeface="+mj-lt"/>
              </a:rPr>
              <a:t>JAVA-POWERED VIRTUAL BANKING: </a:t>
            </a:r>
            <a:br>
              <a:rPr lang="en-US" sz="4400" b="1" dirty="0" smtClean="0">
                <a:ea typeface="+mj-lt"/>
                <a:cs typeface="+mj-lt"/>
              </a:rPr>
            </a:br>
            <a:r>
              <a:rPr lang="en-US" sz="4400" b="1" dirty="0" smtClean="0">
                <a:ea typeface="+mj-lt"/>
                <a:cs typeface="+mj-lt"/>
              </a:rPr>
              <a:t>A FUTURISTIC APPROACH.</a:t>
            </a:r>
            <a:endParaRPr lang="en-US" sz="4400" b="1" dirty="0"/>
          </a:p>
        </p:txBody>
      </p:sp>
      <p:sp>
        <p:nvSpPr>
          <p:cNvPr id="13" name="Rectangle 12">
            <a:extLst>
              <a:ext uri="{FF2B5EF4-FFF2-40B4-BE49-F238E27FC236}">
                <a16:creationId xmlns:a16="http://schemas.microsoft.com/office/drawing/2014/main" id="{AF2F604E-43BE-4DC3-B983-E071523364F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5" name="Rectangle 14">
            <a:extLst>
              <a:ext uri="{FF2B5EF4-FFF2-40B4-BE49-F238E27FC236}">
                <a16:creationId xmlns:a16="http://schemas.microsoft.com/office/drawing/2014/main" id="{08C9B587-E65E-4B52-B37C-ABEBB6E8792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985722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228552E-C8B1-4A80-8448-0787CE0FC704}"/>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A5ADDB50-5FE2-A471-6008-E4F044590554}"/>
              </a:ext>
            </a:extLst>
          </p:cNvPr>
          <p:cNvPicPr>
            <a:picLocks noChangeAspect="1"/>
          </p:cNvPicPr>
          <p:nvPr/>
        </p:nvPicPr>
        <p:blipFill rotWithShape="1">
          <a:blip r:embed="rId2">
            <a:alphaModFix amt="35000"/>
          </a:blip>
          <a:srcRect t="25000" r="-2" b="-2"/>
          <a:stretch/>
        </p:blipFill>
        <p:spPr>
          <a:xfrm>
            <a:off x="20" y="10"/>
            <a:ext cx="12191980" cy="6857990"/>
          </a:xfrm>
          <a:prstGeom prst="rect">
            <a:avLst/>
          </a:prstGeom>
        </p:spPr>
      </p:pic>
      <p:sp>
        <p:nvSpPr>
          <p:cNvPr id="2" name="Title 1">
            <a:extLst>
              <a:ext uri="{FF2B5EF4-FFF2-40B4-BE49-F238E27FC236}">
                <a16:creationId xmlns:a16="http://schemas.microsoft.com/office/drawing/2014/main" id="{A68118D7-F8FF-F8DB-421C-267A2E1A302E}"/>
              </a:ext>
            </a:extLst>
          </p:cNvPr>
          <p:cNvSpPr>
            <a:spLocks noGrp="1"/>
          </p:cNvSpPr>
          <p:nvPr>
            <p:ph type="title"/>
          </p:nvPr>
        </p:nvSpPr>
        <p:spPr>
          <a:xfrm>
            <a:off x="838200" y="365125"/>
            <a:ext cx="10515600" cy="1325563"/>
          </a:xfrm>
        </p:spPr>
        <p:txBody>
          <a:bodyPr>
            <a:normAutofit/>
          </a:bodyPr>
          <a:lstStyle/>
          <a:p>
            <a:r>
              <a:rPr lang="en-US" b="1" u="sng" dirty="0" smtClean="0">
                <a:solidFill>
                  <a:srgbClr val="FFFFFF"/>
                </a:solidFill>
                <a:cs typeface="Calibri Light"/>
              </a:rPr>
              <a:t>CONCLUSION:</a:t>
            </a:r>
            <a:endParaRPr lang="en-US" b="1" u="sng" dirty="0">
              <a:solidFill>
                <a:srgbClr val="FFFFFF"/>
              </a:solidFill>
            </a:endParaRPr>
          </a:p>
        </p:txBody>
      </p:sp>
      <p:graphicFrame>
        <p:nvGraphicFramePr>
          <p:cNvPr id="7" name="Content Placeholder 2">
            <a:extLst>
              <a:ext uri="{FF2B5EF4-FFF2-40B4-BE49-F238E27FC236}">
                <a16:creationId xmlns:a16="http://schemas.microsoft.com/office/drawing/2014/main" id="{C93C72A9-8343-443E-4589-68F526B36085}"/>
              </a:ext>
            </a:extLst>
          </p:cNvPr>
          <p:cNvGraphicFramePr>
            <a:graphicFrameLocks noGrp="1"/>
          </p:cNvGraphicFramePr>
          <p:nvPr>
            <p:ph idx="1"/>
            <p:extLst>
              <p:ext uri="{D42A27DB-BD31-4B8C-83A1-F6EECF244321}">
                <p14:modId xmlns:p14="http://schemas.microsoft.com/office/powerpoint/2010/main" val="210045436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44726231"/>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8">
            <a:extLst>
              <a:ext uri="{FF2B5EF4-FFF2-40B4-BE49-F238E27FC236}">
                <a16:creationId xmlns:a16="http://schemas.microsoft.com/office/drawing/2014/main" id="{1A9F7B4E-B03D-4F64-BE33-00D074458D45}"/>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A picture containing text, indoor, close&#10;&#10;Description automatically generated">
            <a:extLst>
              <a:ext uri="{FF2B5EF4-FFF2-40B4-BE49-F238E27FC236}">
                <a16:creationId xmlns:a16="http://schemas.microsoft.com/office/drawing/2014/main" id="{C6AC0CE7-3478-6B35-2891-6D9899AB761B}"/>
              </a:ext>
            </a:extLst>
          </p:cNvPr>
          <p:cNvPicPr>
            <a:picLocks noChangeAspect="1"/>
          </p:cNvPicPr>
          <p:nvPr/>
        </p:nvPicPr>
        <p:blipFill rotWithShape="1">
          <a:blip r:embed="rId2">
            <a:alphaModFix amt="40000"/>
          </a:blip>
          <a:srcRect t="14702" b="1028"/>
          <a:stretch/>
        </p:blipFill>
        <p:spPr>
          <a:xfrm>
            <a:off x="20" y="10"/>
            <a:ext cx="12191979" cy="6857990"/>
          </a:xfrm>
          <a:prstGeom prst="rect">
            <a:avLst/>
          </a:prstGeom>
        </p:spPr>
      </p:pic>
      <p:sp>
        <p:nvSpPr>
          <p:cNvPr id="2" name="Title 1">
            <a:extLst>
              <a:ext uri="{FF2B5EF4-FFF2-40B4-BE49-F238E27FC236}">
                <a16:creationId xmlns:a16="http://schemas.microsoft.com/office/drawing/2014/main" id="{AB5BA7ED-D149-37C3-7C30-E2BF327033FB}"/>
              </a:ext>
            </a:extLst>
          </p:cNvPr>
          <p:cNvSpPr>
            <a:spLocks noGrp="1"/>
          </p:cNvSpPr>
          <p:nvPr>
            <p:ph type="title"/>
          </p:nvPr>
        </p:nvSpPr>
        <p:spPr>
          <a:xfrm>
            <a:off x="838200" y="365125"/>
            <a:ext cx="10515600" cy="1325563"/>
          </a:xfrm>
        </p:spPr>
        <p:txBody>
          <a:bodyPr>
            <a:normAutofit/>
          </a:bodyPr>
          <a:lstStyle/>
          <a:p>
            <a:r>
              <a:rPr lang="en-US" sz="4200" b="1" dirty="0" smtClean="0">
                <a:solidFill>
                  <a:srgbClr val="FFFFFF"/>
                </a:solidFill>
                <a:ea typeface="+mj-lt"/>
                <a:cs typeface="+mj-lt"/>
              </a:rPr>
              <a:t>"PROGRAMMING IS NOT JUST ABOUT WRITING CODE, IT'S ABOUT CREATING SOLUTIONS."</a:t>
            </a:r>
            <a:endParaRPr lang="en-US" sz="4200" b="1" dirty="0">
              <a:solidFill>
                <a:srgbClr val="FFFFFF"/>
              </a:solidFill>
            </a:endParaRPr>
          </a:p>
        </p:txBody>
      </p:sp>
      <p:sp>
        <p:nvSpPr>
          <p:cNvPr id="11" name="sketchy line">
            <a:extLst>
              <a:ext uri="{FF2B5EF4-FFF2-40B4-BE49-F238E27FC236}">
                <a16:creationId xmlns:a16="http://schemas.microsoft.com/office/drawing/2014/main" id="{7E2BE7F7-CA89-4002-ACCE-A478AEA24F5E}"/>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4399" y="1681544"/>
            <a:ext cx="9692640" cy="18288"/>
          </a:xfrm>
          <a:custGeom>
            <a:avLst/>
            <a:gdLst>
              <a:gd name="connsiteX0" fmla="*/ 0 w 9692640"/>
              <a:gd name="connsiteY0" fmla="*/ 0 h 18288"/>
              <a:gd name="connsiteX1" fmla="*/ 401552 w 9692640"/>
              <a:gd name="connsiteY1" fmla="*/ 0 h 18288"/>
              <a:gd name="connsiteX2" fmla="*/ 996957 w 9692640"/>
              <a:gd name="connsiteY2" fmla="*/ 0 h 18288"/>
              <a:gd name="connsiteX3" fmla="*/ 1398509 w 9692640"/>
              <a:gd name="connsiteY3" fmla="*/ 0 h 18288"/>
              <a:gd name="connsiteX4" fmla="*/ 2090841 w 9692640"/>
              <a:gd name="connsiteY4" fmla="*/ 0 h 18288"/>
              <a:gd name="connsiteX5" fmla="*/ 2686246 w 9692640"/>
              <a:gd name="connsiteY5" fmla="*/ 0 h 18288"/>
              <a:gd name="connsiteX6" fmla="*/ 3475504 w 9692640"/>
              <a:gd name="connsiteY6" fmla="*/ 0 h 18288"/>
              <a:gd name="connsiteX7" fmla="*/ 4361688 w 9692640"/>
              <a:gd name="connsiteY7" fmla="*/ 0 h 18288"/>
              <a:gd name="connsiteX8" fmla="*/ 5054019 w 9692640"/>
              <a:gd name="connsiteY8" fmla="*/ 0 h 18288"/>
              <a:gd name="connsiteX9" fmla="*/ 5940204 w 9692640"/>
              <a:gd name="connsiteY9" fmla="*/ 0 h 18288"/>
              <a:gd name="connsiteX10" fmla="*/ 6632535 w 9692640"/>
              <a:gd name="connsiteY10" fmla="*/ 0 h 18288"/>
              <a:gd name="connsiteX11" fmla="*/ 7034087 w 9692640"/>
              <a:gd name="connsiteY11" fmla="*/ 0 h 18288"/>
              <a:gd name="connsiteX12" fmla="*/ 7532566 w 9692640"/>
              <a:gd name="connsiteY12" fmla="*/ 0 h 18288"/>
              <a:gd name="connsiteX13" fmla="*/ 8418750 w 9692640"/>
              <a:gd name="connsiteY13" fmla="*/ 0 h 18288"/>
              <a:gd name="connsiteX14" fmla="*/ 9692640 w 9692640"/>
              <a:gd name="connsiteY14" fmla="*/ 0 h 18288"/>
              <a:gd name="connsiteX15" fmla="*/ 9692640 w 9692640"/>
              <a:gd name="connsiteY15" fmla="*/ 18288 h 18288"/>
              <a:gd name="connsiteX16" fmla="*/ 9000309 w 9692640"/>
              <a:gd name="connsiteY16" fmla="*/ 18288 h 18288"/>
              <a:gd name="connsiteX17" fmla="*/ 8307977 w 9692640"/>
              <a:gd name="connsiteY17" fmla="*/ 18288 h 18288"/>
              <a:gd name="connsiteX18" fmla="*/ 7712572 w 9692640"/>
              <a:gd name="connsiteY18" fmla="*/ 18288 h 18288"/>
              <a:gd name="connsiteX19" fmla="*/ 7214093 w 9692640"/>
              <a:gd name="connsiteY19" fmla="*/ 18288 h 18288"/>
              <a:gd name="connsiteX20" fmla="*/ 6327909 w 9692640"/>
              <a:gd name="connsiteY20" fmla="*/ 18288 h 18288"/>
              <a:gd name="connsiteX21" fmla="*/ 5635578 w 9692640"/>
              <a:gd name="connsiteY21" fmla="*/ 18288 h 18288"/>
              <a:gd name="connsiteX22" fmla="*/ 4846320 w 9692640"/>
              <a:gd name="connsiteY22" fmla="*/ 18288 h 18288"/>
              <a:gd name="connsiteX23" fmla="*/ 4444768 w 9692640"/>
              <a:gd name="connsiteY23" fmla="*/ 18288 h 18288"/>
              <a:gd name="connsiteX24" fmla="*/ 3946289 w 9692640"/>
              <a:gd name="connsiteY24" fmla="*/ 18288 h 18288"/>
              <a:gd name="connsiteX25" fmla="*/ 3253958 w 9692640"/>
              <a:gd name="connsiteY25" fmla="*/ 18288 h 18288"/>
              <a:gd name="connsiteX26" fmla="*/ 2464700 w 9692640"/>
              <a:gd name="connsiteY26" fmla="*/ 18288 h 18288"/>
              <a:gd name="connsiteX27" fmla="*/ 2063148 w 9692640"/>
              <a:gd name="connsiteY27" fmla="*/ 18288 h 18288"/>
              <a:gd name="connsiteX28" fmla="*/ 1661595 w 9692640"/>
              <a:gd name="connsiteY28" fmla="*/ 18288 h 18288"/>
              <a:gd name="connsiteX29" fmla="*/ 969264 w 9692640"/>
              <a:gd name="connsiteY29" fmla="*/ 18288 h 18288"/>
              <a:gd name="connsiteX30" fmla="*/ 0 w 9692640"/>
              <a:gd name="connsiteY30" fmla="*/ 18288 h 18288"/>
              <a:gd name="connsiteX31" fmla="*/ 0 w 9692640"/>
              <a:gd name="connsiteY3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9692640" h="18288" fill="none" extrusionOk="0">
                <a:moveTo>
                  <a:pt x="0" y="0"/>
                </a:moveTo>
                <a:cubicBezTo>
                  <a:pt x="142992" y="4732"/>
                  <a:pt x="265909" y="-3365"/>
                  <a:pt x="401552" y="0"/>
                </a:cubicBezTo>
                <a:cubicBezTo>
                  <a:pt x="537195" y="3365"/>
                  <a:pt x="738153" y="6482"/>
                  <a:pt x="996957" y="0"/>
                </a:cubicBezTo>
                <a:cubicBezTo>
                  <a:pt x="1255762" y="-6482"/>
                  <a:pt x="1280511" y="12509"/>
                  <a:pt x="1398509" y="0"/>
                </a:cubicBezTo>
                <a:cubicBezTo>
                  <a:pt x="1516507" y="-12509"/>
                  <a:pt x="1782573" y="-31523"/>
                  <a:pt x="2090841" y="0"/>
                </a:cubicBezTo>
                <a:cubicBezTo>
                  <a:pt x="2399109" y="31523"/>
                  <a:pt x="2488380" y="26286"/>
                  <a:pt x="2686246" y="0"/>
                </a:cubicBezTo>
                <a:cubicBezTo>
                  <a:pt x="2884112" y="-26286"/>
                  <a:pt x="3186024" y="-14734"/>
                  <a:pt x="3475504" y="0"/>
                </a:cubicBezTo>
                <a:cubicBezTo>
                  <a:pt x="3764984" y="14734"/>
                  <a:pt x="4053017" y="43292"/>
                  <a:pt x="4361688" y="0"/>
                </a:cubicBezTo>
                <a:cubicBezTo>
                  <a:pt x="4670359" y="-43292"/>
                  <a:pt x="4736164" y="-729"/>
                  <a:pt x="5054019" y="0"/>
                </a:cubicBezTo>
                <a:cubicBezTo>
                  <a:pt x="5371874" y="729"/>
                  <a:pt x="5543528" y="-22963"/>
                  <a:pt x="5940204" y="0"/>
                </a:cubicBezTo>
                <a:cubicBezTo>
                  <a:pt x="6336881" y="22963"/>
                  <a:pt x="6423838" y="6469"/>
                  <a:pt x="6632535" y="0"/>
                </a:cubicBezTo>
                <a:cubicBezTo>
                  <a:pt x="6841232" y="-6469"/>
                  <a:pt x="6852819" y="17036"/>
                  <a:pt x="7034087" y="0"/>
                </a:cubicBezTo>
                <a:cubicBezTo>
                  <a:pt x="7215355" y="-17036"/>
                  <a:pt x="7313136" y="11151"/>
                  <a:pt x="7532566" y="0"/>
                </a:cubicBezTo>
                <a:cubicBezTo>
                  <a:pt x="7751996" y="-11151"/>
                  <a:pt x="8015001" y="25614"/>
                  <a:pt x="8418750" y="0"/>
                </a:cubicBezTo>
                <a:cubicBezTo>
                  <a:pt x="8822499" y="-25614"/>
                  <a:pt x="9163239" y="48603"/>
                  <a:pt x="9692640" y="0"/>
                </a:cubicBezTo>
                <a:cubicBezTo>
                  <a:pt x="9691955" y="4437"/>
                  <a:pt x="9693170" y="10717"/>
                  <a:pt x="9692640" y="18288"/>
                </a:cubicBezTo>
                <a:cubicBezTo>
                  <a:pt x="9545125" y="42172"/>
                  <a:pt x="9164259" y="6706"/>
                  <a:pt x="9000309" y="18288"/>
                </a:cubicBezTo>
                <a:cubicBezTo>
                  <a:pt x="8836359" y="29870"/>
                  <a:pt x="8521035" y="-14108"/>
                  <a:pt x="8307977" y="18288"/>
                </a:cubicBezTo>
                <a:cubicBezTo>
                  <a:pt x="8094919" y="50684"/>
                  <a:pt x="7881757" y="11235"/>
                  <a:pt x="7712572" y="18288"/>
                </a:cubicBezTo>
                <a:cubicBezTo>
                  <a:pt x="7543387" y="25341"/>
                  <a:pt x="7358861" y="20625"/>
                  <a:pt x="7214093" y="18288"/>
                </a:cubicBezTo>
                <a:cubicBezTo>
                  <a:pt x="7069325" y="15951"/>
                  <a:pt x="6523705" y="52160"/>
                  <a:pt x="6327909" y="18288"/>
                </a:cubicBezTo>
                <a:cubicBezTo>
                  <a:pt x="6132113" y="-15584"/>
                  <a:pt x="5923847" y="21204"/>
                  <a:pt x="5635578" y="18288"/>
                </a:cubicBezTo>
                <a:cubicBezTo>
                  <a:pt x="5347309" y="15372"/>
                  <a:pt x="5114749" y="50642"/>
                  <a:pt x="4846320" y="18288"/>
                </a:cubicBezTo>
                <a:cubicBezTo>
                  <a:pt x="4577891" y="-14066"/>
                  <a:pt x="4576701" y="1487"/>
                  <a:pt x="4444768" y="18288"/>
                </a:cubicBezTo>
                <a:cubicBezTo>
                  <a:pt x="4312835" y="35089"/>
                  <a:pt x="4112575" y="15158"/>
                  <a:pt x="3946289" y="18288"/>
                </a:cubicBezTo>
                <a:cubicBezTo>
                  <a:pt x="3780003" y="21418"/>
                  <a:pt x="3396009" y="18797"/>
                  <a:pt x="3253958" y="18288"/>
                </a:cubicBezTo>
                <a:cubicBezTo>
                  <a:pt x="3111907" y="17779"/>
                  <a:pt x="2760272" y="57223"/>
                  <a:pt x="2464700" y="18288"/>
                </a:cubicBezTo>
                <a:cubicBezTo>
                  <a:pt x="2169128" y="-20647"/>
                  <a:pt x="2232262" y="7960"/>
                  <a:pt x="2063148" y="18288"/>
                </a:cubicBezTo>
                <a:cubicBezTo>
                  <a:pt x="1894034" y="28616"/>
                  <a:pt x="1799338" y="3019"/>
                  <a:pt x="1661595" y="18288"/>
                </a:cubicBezTo>
                <a:cubicBezTo>
                  <a:pt x="1523852" y="33557"/>
                  <a:pt x="1113928" y="-4352"/>
                  <a:pt x="969264" y="18288"/>
                </a:cubicBezTo>
                <a:cubicBezTo>
                  <a:pt x="824600" y="40928"/>
                  <a:pt x="356149" y="-3128"/>
                  <a:pt x="0" y="18288"/>
                </a:cubicBezTo>
                <a:cubicBezTo>
                  <a:pt x="-540" y="12521"/>
                  <a:pt x="894" y="7749"/>
                  <a:pt x="0" y="0"/>
                </a:cubicBezTo>
                <a:close/>
              </a:path>
              <a:path w="9692640" h="18288" stroke="0" extrusionOk="0">
                <a:moveTo>
                  <a:pt x="0" y="0"/>
                </a:moveTo>
                <a:cubicBezTo>
                  <a:pt x="162642" y="3864"/>
                  <a:pt x="346119" y="-18364"/>
                  <a:pt x="498479" y="0"/>
                </a:cubicBezTo>
                <a:cubicBezTo>
                  <a:pt x="650839" y="18364"/>
                  <a:pt x="712065" y="-9389"/>
                  <a:pt x="900031" y="0"/>
                </a:cubicBezTo>
                <a:cubicBezTo>
                  <a:pt x="1087997" y="9389"/>
                  <a:pt x="1177291" y="3685"/>
                  <a:pt x="1398509" y="0"/>
                </a:cubicBezTo>
                <a:cubicBezTo>
                  <a:pt x="1619727" y="-3685"/>
                  <a:pt x="1874008" y="-8897"/>
                  <a:pt x="2090841" y="0"/>
                </a:cubicBezTo>
                <a:cubicBezTo>
                  <a:pt x="2307674" y="8897"/>
                  <a:pt x="2573432" y="-313"/>
                  <a:pt x="2880099" y="0"/>
                </a:cubicBezTo>
                <a:cubicBezTo>
                  <a:pt x="3186766" y="313"/>
                  <a:pt x="3422577" y="10664"/>
                  <a:pt x="3766283" y="0"/>
                </a:cubicBezTo>
                <a:cubicBezTo>
                  <a:pt x="4109989" y="-10664"/>
                  <a:pt x="4342683" y="-32873"/>
                  <a:pt x="4652467" y="0"/>
                </a:cubicBezTo>
                <a:cubicBezTo>
                  <a:pt x="4962251" y="32873"/>
                  <a:pt x="5122120" y="29155"/>
                  <a:pt x="5247872" y="0"/>
                </a:cubicBezTo>
                <a:cubicBezTo>
                  <a:pt x="5373625" y="-29155"/>
                  <a:pt x="5749491" y="1706"/>
                  <a:pt x="6037130" y="0"/>
                </a:cubicBezTo>
                <a:cubicBezTo>
                  <a:pt x="6324769" y="-1706"/>
                  <a:pt x="6531407" y="1172"/>
                  <a:pt x="6729461" y="0"/>
                </a:cubicBezTo>
                <a:cubicBezTo>
                  <a:pt x="6927515" y="-1172"/>
                  <a:pt x="7096794" y="-1520"/>
                  <a:pt x="7324867" y="0"/>
                </a:cubicBezTo>
                <a:cubicBezTo>
                  <a:pt x="7552940" y="1520"/>
                  <a:pt x="7878827" y="-17110"/>
                  <a:pt x="8114124" y="0"/>
                </a:cubicBezTo>
                <a:cubicBezTo>
                  <a:pt x="8349421" y="17110"/>
                  <a:pt x="8334208" y="15114"/>
                  <a:pt x="8515677" y="0"/>
                </a:cubicBezTo>
                <a:cubicBezTo>
                  <a:pt x="8697146" y="-15114"/>
                  <a:pt x="9236164" y="22466"/>
                  <a:pt x="9692640" y="0"/>
                </a:cubicBezTo>
                <a:cubicBezTo>
                  <a:pt x="9692735" y="8251"/>
                  <a:pt x="9692514" y="12333"/>
                  <a:pt x="9692640" y="18288"/>
                </a:cubicBezTo>
                <a:cubicBezTo>
                  <a:pt x="9410102" y="47398"/>
                  <a:pt x="9172773" y="7109"/>
                  <a:pt x="9000309" y="18288"/>
                </a:cubicBezTo>
                <a:cubicBezTo>
                  <a:pt x="8827845" y="29467"/>
                  <a:pt x="8713608" y="28372"/>
                  <a:pt x="8501830" y="18288"/>
                </a:cubicBezTo>
                <a:cubicBezTo>
                  <a:pt x="8290052" y="8204"/>
                  <a:pt x="7893416" y="3561"/>
                  <a:pt x="7712572" y="18288"/>
                </a:cubicBezTo>
                <a:cubicBezTo>
                  <a:pt x="7531728" y="33015"/>
                  <a:pt x="7480716" y="17052"/>
                  <a:pt x="7311020" y="18288"/>
                </a:cubicBezTo>
                <a:cubicBezTo>
                  <a:pt x="7141324" y="19524"/>
                  <a:pt x="6962706" y="15975"/>
                  <a:pt x="6618688" y="18288"/>
                </a:cubicBezTo>
                <a:cubicBezTo>
                  <a:pt x="6274670" y="20601"/>
                  <a:pt x="6230664" y="-1692"/>
                  <a:pt x="6120210" y="18288"/>
                </a:cubicBezTo>
                <a:cubicBezTo>
                  <a:pt x="6009756" y="38268"/>
                  <a:pt x="5442516" y="28115"/>
                  <a:pt x="5234026" y="18288"/>
                </a:cubicBezTo>
                <a:cubicBezTo>
                  <a:pt x="5025536" y="8461"/>
                  <a:pt x="4953693" y="18182"/>
                  <a:pt x="4832473" y="18288"/>
                </a:cubicBezTo>
                <a:cubicBezTo>
                  <a:pt x="4711253" y="18394"/>
                  <a:pt x="4414565" y="-11251"/>
                  <a:pt x="4140142" y="18288"/>
                </a:cubicBezTo>
                <a:cubicBezTo>
                  <a:pt x="3865719" y="47827"/>
                  <a:pt x="3819081" y="16772"/>
                  <a:pt x="3738590" y="18288"/>
                </a:cubicBezTo>
                <a:cubicBezTo>
                  <a:pt x="3658099" y="19804"/>
                  <a:pt x="3427576" y="1385"/>
                  <a:pt x="3240111" y="18288"/>
                </a:cubicBezTo>
                <a:cubicBezTo>
                  <a:pt x="3052646" y="35191"/>
                  <a:pt x="2749652" y="-13914"/>
                  <a:pt x="2450853" y="18288"/>
                </a:cubicBezTo>
                <a:cubicBezTo>
                  <a:pt x="2152054" y="50490"/>
                  <a:pt x="1928331" y="61101"/>
                  <a:pt x="1564669" y="18288"/>
                </a:cubicBezTo>
                <a:cubicBezTo>
                  <a:pt x="1201007" y="-24525"/>
                  <a:pt x="1217828" y="-275"/>
                  <a:pt x="1066190" y="18288"/>
                </a:cubicBezTo>
                <a:cubicBezTo>
                  <a:pt x="914552" y="36851"/>
                  <a:pt x="418290" y="-14785"/>
                  <a:pt x="0" y="18288"/>
                </a:cubicBezTo>
                <a:cubicBezTo>
                  <a:pt x="641" y="14236"/>
                  <a:pt x="889" y="7550"/>
                  <a:pt x="0" y="0"/>
                </a:cubicBezTo>
                <a:close/>
              </a:path>
            </a:pathLst>
          </a:custGeom>
          <a:solidFill>
            <a:srgbClr val="FFFFFF">
              <a:alpha val="75000"/>
            </a:srgbClr>
          </a:solidFill>
          <a:ln w="44450" cap="rnd">
            <a:solidFill>
              <a:srgbClr val="FFFFFF">
                <a:alpha val="75000"/>
              </a:srgbClr>
            </a:solidFill>
            <a:round/>
            <a:extLst>
              <a:ext uri="{C807C97D-BFC1-408E-A445-0C87EB9F89A2}">
                <ask:lineSketchStyleProps xmln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C954B79-0805-E172-DF7C-AB2675FDD61E}"/>
              </a:ext>
            </a:extLst>
          </p:cNvPr>
          <p:cNvSpPr>
            <a:spLocks noGrp="1"/>
          </p:cNvSpPr>
          <p:nvPr>
            <p:ph idx="1"/>
          </p:nvPr>
        </p:nvSpPr>
        <p:spPr>
          <a:xfrm>
            <a:off x="838200" y="2004446"/>
            <a:ext cx="10515600" cy="4176897"/>
          </a:xfrm>
        </p:spPr>
        <p:txBody>
          <a:bodyPr vert="horz" lIns="91440" tIns="45720" rIns="91440" bIns="45720" rtlCol="0" anchor="t">
            <a:normAutofit/>
          </a:bodyPr>
          <a:lstStyle/>
          <a:p>
            <a:r>
              <a:rPr lang="en-US" sz="2200" dirty="0">
                <a:solidFill>
                  <a:srgbClr val="FFFFFF"/>
                </a:solidFill>
                <a:ea typeface="+mn-lt"/>
                <a:cs typeface="+mn-lt"/>
              </a:rPr>
              <a:t>Introduction to JAVA Language : Why should we use JAVA.</a:t>
            </a:r>
          </a:p>
          <a:p>
            <a:r>
              <a:rPr lang="en-US" sz="2200" dirty="0">
                <a:solidFill>
                  <a:srgbClr val="FFFFFF"/>
                </a:solidFill>
                <a:ea typeface="+mn-lt"/>
                <a:cs typeface="+mn-lt"/>
              </a:rPr>
              <a:t>Introduction to Virtual Bank Management System.</a:t>
            </a:r>
            <a:endParaRPr lang="en-US" sz="2200">
              <a:solidFill>
                <a:srgbClr val="FFFFFF"/>
              </a:solidFill>
            </a:endParaRPr>
          </a:p>
          <a:p>
            <a:r>
              <a:rPr lang="en-US" sz="2200" dirty="0">
                <a:solidFill>
                  <a:srgbClr val="FFFFFF"/>
                </a:solidFill>
                <a:ea typeface="+mn-lt"/>
                <a:cs typeface="+mn-lt"/>
              </a:rPr>
              <a:t>Java GUI: The Art of User-Friendly Design.</a:t>
            </a:r>
          </a:p>
          <a:p>
            <a:r>
              <a:rPr lang="en-US" sz="2200" dirty="0">
                <a:solidFill>
                  <a:srgbClr val="FFFFFF"/>
                </a:solidFill>
                <a:ea typeface="+mn-lt"/>
                <a:cs typeface="+mn-lt"/>
              </a:rPr>
              <a:t>Challenges/Designing in Implementing Virtual Bank Management System In JAVA.</a:t>
            </a:r>
          </a:p>
          <a:p>
            <a:r>
              <a:rPr lang="en-US" sz="2200" dirty="0">
                <a:solidFill>
                  <a:srgbClr val="FFFFFF"/>
                </a:solidFill>
                <a:ea typeface="+mn-lt"/>
                <a:cs typeface="+mn-lt"/>
              </a:rPr>
              <a:t>Features of Virtual Bank Management System.</a:t>
            </a:r>
          </a:p>
          <a:p>
            <a:r>
              <a:rPr lang="en-US" sz="2200" dirty="0">
                <a:solidFill>
                  <a:srgbClr val="FFFFFF"/>
                </a:solidFill>
                <a:ea typeface="+mn-lt"/>
                <a:cs typeface="+mn-lt"/>
              </a:rPr>
              <a:t>Transaction Processing in Virtual Bank Management System.</a:t>
            </a:r>
          </a:p>
          <a:p>
            <a:r>
              <a:rPr lang="en-US" sz="2200" dirty="0">
                <a:solidFill>
                  <a:srgbClr val="FFFFFF"/>
                </a:solidFill>
                <a:ea typeface="+mn-lt"/>
                <a:cs typeface="+mn-lt"/>
              </a:rPr>
              <a:t>Goals and Future Plans of Virtual Bank Management System.</a:t>
            </a:r>
            <a:endParaRPr lang="en-US" sz="2200" dirty="0">
              <a:solidFill>
                <a:srgbClr val="FFFFFF"/>
              </a:solidFill>
              <a:cs typeface="Calibri"/>
            </a:endParaRPr>
          </a:p>
          <a:p>
            <a:r>
              <a:rPr lang="en-US" sz="2200" dirty="0">
                <a:solidFill>
                  <a:srgbClr val="FFFFFF"/>
                </a:solidFill>
                <a:cs typeface="Calibri"/>
              </a:rPr>
              <a:t>Conclusion.</a:t>
            </a:r>
          </a:p>
          <a:p>
            <a:endParaRPr lang="en-US" sz="2200">
              <a:solidFill>
                <a:srgbClr val="FFFFFF"/>
              </a:solidFill>
              <a:cs typeface="Calibri"/>
            </a:endParaRPr>
          </a:p>
          <a:p>
            <a:endParaRPr lang="en-US" sz="2200">
              <a:solidFill>
                <a:srgbClr val="FFFFFF"/>
              </a:solidFill>
              <a:cs typeface="Calibri"/>
            </a:endParaRPr>
          </a:p>
        </p:txBody>
      </p:sp>
    </p:spTree>
    <p:extLst>
      <p:ext uri="{BB962C8B-B14F-4D97-AF65-F5344CB8AC3E}">
        <p14:creationId xmlns:p14="http://schemas.microsoft.com/office/powerpoint/2010/main" val="258160429"/>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10">
            <a:extLst>
              <a:ext uri="{FF2B5EF4-FFF2-40B4-BE49-F238E27FC236}">
                <a16:creationId xmlns:a16="http://schemas.microsoft.com/office/drawing/2014/main" id="{B95B9BA8-1D69-4796-85F5-B6D0BD52354B}"/>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3861226-577D-C2CF-880B-E32B0DD44A2E}"/>
              </a:ext>
            </a:extLst>
          </p:cNvPr>
          <p:cNvSpPr>
            <a:spLocks noGrp="1"/>
          </p:cNvSpPr>
          <p:nvPr>
            <p:ph type="title"/>
          </p:nvPr>
        </p:nvSpPr>
        <p:spPr>
          <a:xfrm>
            <a:off x="6755228" y="643449"/>
            <a:ext cx="4769680" cy="1323439"/>
          </a:xfrm>
        </p:spPr>
        <p:txBody>
          <a:bodyPr anchor="t">
            <a:normAutofit/>
          </a:bodyPr>
          <a:lstStyle/>
          <a:p>
            <a:r>
              <a:rPr lang="en-US" sz="2800" b="1" dirty="0" smtClean="0">
                <a:solidFill>
                  <a:schemeClr val="bg1"/>
                </a:solidFill>
                <a:cs typeface="Calibri Light"/>
              </a:rPr>
              <a:t>INTRODUCTION TO JAVA LANGUAGE: WHY SHOULD WE USE JAVA?</a:t>
            </a:r>
            <a:endParaRPr lang="en-US" sz="2800" b="1" dirty="0">
              <a:solidFill>
                <a:schemeClr val="bg1"/>
              </a:solidFill>
            </a:endParaRPr>
          </a:p>
        </p:txBody>
      </p:sp>
      <p:grpSp>
        <p:nvGrpSpPr>
          <p:cNvPr id="34" name="Group 12">
            <a:extLst>
              <a:ext uri="{FF2B5EF4-FFF2-40B4-BE49-F238E27FC236}">
                <a16:creationId xmlns:a16="http://schemas.microsoft.com/office/drawing/2014/main" id="{CC09AFE8-9934-40C0-A058-4008A3B197E7}"/>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27160" y="1498600"/>
            <a:ext cx="5260976" cy="4707593"/>
            <a:chOff x="6096000" y="841376"/>
            <a:chExt cx="5260976" cy="4707593"/>
          </a:xfrm>
          <a:effectLst>
            <a:outerShdw blurRad="381000" dist="152400" dir="5400000" algn="ctr" rotWithShape="0">
              <a:srgbClr val="000000">
                <a:alpha val="10000"/>
              </a:srgbClr>
            </a:outerShdw>
          </a:effectLst>
        </p:grpSpPr>
        <p:grpSp>
          <p:nvGrpSpPr>
            <p:cNvPr id="14" name="Group 13">
              <a:extLst>
                <a:ext uri="{FF2B5EF4-FFF2-40B4-BE49-F238E27FC236}">
                  <a16:creationId xmlns:a16="http://schemas.microsoft.com/office/drawing/2014/main" id="{23588ED6-49C5-4EAF-BBCE-DB6B4184D365}"/>
                </a:ext>
                <a:ext uri="{C183D7F6-B498-43B3-948B-1728B52AA6E4}">
                  <adec:decorative xmlns=""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1" y="841376"/>
              <a:ext cx="5260975" cy="4707593"/>
              <a:chOff x="6096001" y="841376"/>
              <a:chExt cx="5260975" cy="4707593"/>
            </a:xfrm>
          </p:grpSpPr>
          <p:sp>
            <p:nvSpPr>
              <p:cNvPr id="18" name="Freeform: Shape 17">
                <a:extLst>
                  <a:ext uri="{FF2B5EF4-FFF2-40B4-BE49-F238E27FC236}">
                    <a16:creationId xmlns:a16="http://schemas.microsoft.com/office/drawing/2014/main" id="{0149B80A-4A62-4495-AE87-F32755EBDD97}"/>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5" name="Freeform: Shape 18">
                <a:extLst>
                  <a:ext uri="{FF2B5EF4-FFF2-40B4-BE49-F238E27FC236}">
                    <a16:creationId xmlns:a16="http://schemas.microsoft.com/office/drawing/2014/main" id="{438C3DC5-5887-49A9-AABB-A9772488F267}"/>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36" name="Group 14">
              <a:extLst>
                <a:ext uri="{FF2B5EF4-FFF2-40B4-BE49-F238E27FC236}">
                  <a16:creationId xmlns:a16="http://schemas.microsoft.com/office/drawing/2014/main" id="{5BD695E1-00AC-49AE-93BF-22000734A8FE}"/>
                </a:ext>
                <a:ext uri="{C183D7F6-B498-43B3-948B-1728B52AA6E4}">
                  <adec:decorative xmlns=""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0" y="4138312"/>
              <a:ext cx="5260975" cy="1410656"/>
              <a:chOff x="6096000" y="4138312"/>
              <a:chExt cx="5260975" cy="1410656"/>
            </a:xfrm>
          </p:grpSpPr>
          <p:sp>
            <p:nvSpPr>
              <p:cNvPr id="16" name="Freeform: Shape 15">
                <a:extLst>
                  <a:ext uri="{FF2B5EF4-FFF2-40B4-BE49-F238E27FC236}">
                    <a16:creationId xmlns:a16="http://schemas.microsoft.com/office/drawing/2014/main" id="{F721D808-B8BC-4568-A927-12BC276FBF0C}"/>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7" name="Freeform: Shape 16">
                <a:extLst>
                  <a:ext uri="{FF2B5EF4-FFF2-40B4-BE49-F238E27FC236}">
                    <a16:creationId xmlns:a16="http://schemas.microsoft.com/office/drawing/2014/main" id="{7B2886F6-DE07-47C7-840F-22CD86C0D1D6}"/>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pic>
        <p:nvPicPr>
          <p:cNvPr id="6" name="Picture 6" descr="Graphical user interface, website&#10;&#10;Description automatically generated">
            <a:extLst>
              <a:ext uri="{FF2B5EF4-FFF2-40B4-BE49-F238E27FC236}">
                <a16:creationId xmlns:a16="http://schemas.microsoft.com/office/drawing/2014/main" id="{1E170F98-9785-1225-6CD0-816B2E33570B}"/>
              </a:ext>
            </a:extLst>
          </p:cNvPr>
          <p:cNvPicPr>
            <a:picLocks noChangeAspect="1"/>
          </p:cNvPicPr>
          <p:nvPr/>
        </p:nvPicPr>
        <p:blipFill>
          <a:blip r:embed="rId3"/>
          <a:stretch>
            <a:fillRect/>
          </a:stretch>
        </p:blipFill>
        <p:spPr>
          <a:xfrm>
            <a:off x="1134208" y="1881554"/>
            <a:ext cx="4633546" cy="2881527"/>
          </a:xfrm>
          <a:prstGeom prst="rect">
            <a:avLst/>
          </a:prstGeom>
        </p:spPr>
      </p:pic>
      <p:sp>
        <p:nvSpPr>
          <p:cNvPr id="3" name="Content Placeholder 2">
            <a:extLst>
              <a:ext uri="{FF2B5EF4-FFF2-40B4-BE49-F238E27FC236}">
                <a16:creationId xmlns:a16="http://schemas.microsoft.com/office/drawing/2014/main" id="{1E458A73-2AC0-D319-79AD-86B9165F8B8C}"/>
              </a:ext>
            </a:extLst>
          </p:cNvPr>
          <p:cNvSpPr>
            <a:spLocks noGrp="1"/>
          </p:cNvSpPr>
          <p:nvPr>
            <p:ph idx="1"/>
          </p:nvPr>
        </p:nvSpPr>
        <p:spPr>
          <a:xfrm>
            <a:off x="6792204" y="2332145"/>
            <a:ext cx="4989487" cy="3752132"/>
          </a:xfrm>
        </p:spPr>
        <p:txBody>
          <a:bodyPr vert="horz" lIns="91440" tIns="45720" rIns="91440" bIns="45720" rtlCol="0">
            <a:normAutofit/>
          </a:bodyPr>
          <a:lstStyle/>
          <a:p>
            <a:pPr algn="just"/>
            <a:r>
              <a:rPr lang="en-US" sz="1600" dirty="0">
                <a:solidFill>
                  <a:schemeClr val="bg1">
                    <a:alpha val="80000"/>
                  </a:schemeClr>
                </a:solidFill>
                <a:ea typeface="+mn-lt"/>
                <a:cs typeface="+mn-lt"/>
              </a:rPr>
              <a:t>Java is a widely-used programming language for coding web applications. It has been a popular choice among developers for over two decades, with millions of Java applications in use today. Java is a multi-platform, object-oriented, and network-centric language that can be used as a platform in itself.</a:t>
            </a:r>
          </a:p>
          <a:p>
            <a:pPr algn="just"/>
            <a:r>
              <a:rPr lang="en-US" sz="1600" dirty="0">
                <a:solidFill>
                  <a:schemeClr val="bg1">
                    <a:alpha val="80000"/>
                  </a:schemeClr>
                </a:solidFill>
                <a:ea typeface="+mn-lt"/>
                <a:cs typeface="+mn-lt"/>
              </a:rPr>
              <a:t>Java provides a rich and wide range of API that helps programmers to develop applications. Using Java, we can develop different applications for different purposes. We can use Java technology to develop the following applications: Mobile App Development.</a:t>
            </a:r>
          </a:p>
          <a:p>
            <a:pPr algn="just"/>
            <a:r>
              <a:rPr lang="en-US" sz="1600" dirty="0">
                <a:solidFill>
                  <a:schemeClr val="bg1">
                    <a:alpha val="80000"/>
                  </a:schemeClr>
                </a:solidFill>
                <a:ea typeface="+mn-lt"/>
                <a:cs typeface="+mn-lt"/>
              </a:rPr>
              <a:t>The advanced programmer demands Java language for several tools and a large community. Java language and its technologies are popular because of </a:t>
            </a:r>
            <a:r>
              <a:rPr lang="en-US" sz="1600" dirty="0" smtClean="0">
                <a:solidFill>
                  <a:schemeClr val="bg1">
                    <a:alpha val="80000"/>
                  </a:schemeClr>
                </a:solidFill>
                <a:ea typeface="+mn-lt"/>
                <a:cs typeface="+mn-lt"/>
              </a:rPr>
              <a:t>their </a:t>
            </a:r>
            <a:r>
              <a:rPr lang="en-US" sz="1600" dirty="0">
                <a:solidFill>
                  <a:schemeClr val="bg1">
                    <a:alpha val="80000"/>
                  </a:schemeClr>
                </a:solidFill>
                <a:ea typeface="+mn-lt"/>
                <a:cs typeface="+mn-lt"/>
              </a:rPr>
              <a:t>support, usability, </a:t>
            </a:r>
            <a:r>
              <a:rPr lang="en-US" sz="1600" dirty="0" smtClean="0">
                <a:solidFill>
                  <a:schemeClr val="bg1">
                    <a:alpha val="80000"/>
                  </a:schemeClr>
                </a:solidFill>
                <a:ea typeface="+mn-lt"/>
                <a:cs typeface="+mn-lt"/>
              </a:rPr>
              <a:t>security, </a:t>
            </a:r>
            <a:r>
              <a:rPr lang="en-US" sz="1600" dirty="0">
                <a:solidFill>
                  <a:schemeClr val="bg1">
                    <a:alpha val="80000"/>
                  </a:schemeClr>
                </a:solidFill>
                <a:ea typeface="+mn-lt"/>
                <a:cs typeface="+mn-lt"/>
              </a:rPr>
              <a:t>and user-friendly.</a:t>
            </a:r>
            <a:endParaRPr lang="en-US" sz="1600" dirty="0">
              <a:solidFill>
                <a:schemeClr val="bg1">
                  <a:alpha val="80000"/>
                </a:schemeClr>
              </a:solidFill>
              <a:cs typeface="Calibri" panose="020F0502020204030204"/>
            </a:endParaRPr>
          </a:p>
          <a:p>
            <a:endParaRPr lang="en-US" sz="1100" dirty="0">
              <a:solidFill>
                <a:schemeClr val="bg1">
                  <a:alpha val="80000"/>
                </a:schemeClr>
              </a:solidFill>
              <a:cs typeface="Calibri" panose="020F0502020204030204"/>
            </a:endParaRPr>
          </a:p>
        </p:txBody>
      </p:sp>
    </p:spTree>
    <p:extLst>
      <p:ext uri="{BB962C8B-B14F-4D97-AF65-F5344CB8AC3E}">
        <p14:creationId xmlns:p14="http://schemas.microsoft.com/office/powerpoint/2010/main" val="31916028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Rectangle 8">
            <a:extLst>
              <a:ext uri="{FF2B5EF4-FFF2-40B4-BE49-F238E27FC236}">
                <a16:creationId xmlns:a16="http://schemas.microsoft.com/office/drawing/2014/main" id="{9228552E-C8B1-4A80-8448-0787CE0FC704}"/>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4" descr="3D Hologram from iPad">
            <a:extLst>
              <a:ext uri="{FF2B5EF4-FFF2-40B4-BE49-F238E27FC236}">
                <a16:creationId xmlns:a16="http://schemas.microsoft.com/office/drawing/2014/main" id="{F445CDC1-4A91-560A-AE16-608D56B9C048}"/>
              </a:ext>
            </a:extLst>
          </p:cNvPr>
          <p:cNvPicPr>
            <a:picLocks noChangeAspect="1"/>
          </p:cNvPicPr>
          <p:nvPr/>
        </p:nvPicPr>
        <p:blipFill rotWithShape="1">
          <a:blip r:embed="rId2">
            <a:alphaModFix amt="35000"/>
          </a:blip>
          <a:srcRect t="4629" r="-2" b="10974"/>
          <a:stretch/>
        </p:blipFill>
        <p:spPr>
          <a:xfrm>
            <a:off x="20" y="10"/>
            <a:ext cx="12191980" cy="6857990"/>
          </a:xfrm>
          <a:prstGeom prst="rect">
            <a:avLst/>
          </a:prstGeom>
        </p:spPr>
      </p:pic>
      <p:sp>
        <p:nvSpPr>
          <p:cNvPr id="2" name="Title 1">
            <a:extLst>
              <a:ext uri="{FF2B5EF4-FFF2-40B4-BE49-F238E27FC236}">
                <a16:creationId xmlns:a16="http://schemas.microsoft.com/office/drawing/2014/main" id="{85C53630-9997-EE38-ADAE-D735CB8FF13E}"/>
              </a:ext>
            </a:extLst>
          </p:cNvPr>
          <p:cNvSpPr>
            <a:spLocks noGrp="1"/>
          </p:cNvSpPr>
          <p:nvPr>
            <p:ph type="title"/>
          </p:nvPr>
        </p:nvSpPr>
        <p:spPr>
          <a:xfrm>
            <a:off x="838200" y="365125"/>
            <a:ext cx="10515600" cy="1325563"/>
          </a:xfrm>
        </p:spPr>
        <p:txBody>
          <a:bodyPr>
            <a:normAutofit/>
          </a:bodyPr>
          <a:lstStyle/>
          <a:p>
            <a:r>
              <a:rPr lang="en-US" b="1" dirty="0" smtClean="0">
                <a:solidFill>
                  <a:srgbClr val="FFFFFF"/>
                </a:solidFill>
                <a:cs typeface="Calibri Light"/>
              </a:rPr>
              <a:t>INTRODUCTION TO VIRTUAL BANK MANAGEMENT SYSTEM:</a:t>
            </a:r>
            <a:endParaRPr lang="en-US" b="1" dirty="0">
              <a:solidFill>
                <a:srgbClr val="FFFFFF"/>
              </a:solidFill>
            </a:endParaRPr>
          </a:p>
        </p:txBody>
      </p:sp>
      <p:sp>
        <p:nvSpPr>
          <p:cNvPr id="3" name="Content Placeholder 2">
            <a:extLst>
              <a:ext uri="{FF2B5EF4-FFF2-40B4-BE49-F238E27FC236}">
                <a16:creationId xmlns:a16="http://schemas.microsoft.com/office/drawing/2014/main" id="{A9401B5B-A255-05FC-13A4-C10AA958DF33}"/>
              </a:ext>
            </a:extLst>
          </p:cNvPr>
          <p:cNvSpPr>
            <a:spLocks noGrp="1"/>
          </p:cNvSpPr>
          <p:nvPr>
            <p:ph idx="1"/>
          </p:nvPr>
        </p:nvSpPr>
        <p:spPr>
          <a:xfrm>
            <a:off x="838200" y="1825625"/>
            <a:ext cx="10515600" cy="4351338"/>
          </a:xfrm>
        </p:spPr>
        <p:txBody>
          <a:bodyPr vert="horz" lIns="91440" tIns="45720" rIns="91440" bIns="45720" rtlCol="0" anchor="t">
            <a:normAutofit/>
          </a:bodyPr>
          <a:lstStyle/>
          <a:p>
            <a:pPr algn="just"/>
            <a:r>
              <a:rPr lang="en-US" sz="2200" dirty="0">
                <a:solidFill>
                  <a:srgbClr val="FFFFFF"/>
                </a:solidFill>
                <a:latin typeface="Arial"/>
                <a:cs typeface="Arial"/>
              </a:rPr>
              <a:t>A virtual banking system is referred to as a digital platform that enables users to conduct financial transactions and gain access to financial services over the Internet. It is a creative approach that seeks to increase consumer comfort, speed, and security while simultaneously enhancing the effectiveness and lowering the cost of banking operations.</a:t>
            </a:r>
            <a:endParaRPr lang="en-US" sz="2200" dirty="0">
              <a:solidFill>
                <a:srgbClr val="FFFFFF"/>
              </a:solidFill>
              <a:cs typeface="Calibri" panose="020F0502020204030204"/>
            </a:endParaRPr>
          </a:p>
          <a:p>
            <a:pPr algn="just"/>
            <a:r>
              <a:rPr lang="en-US" sz="2200" dirty="0">
                <a:solidFill>
                  <a:srgbClr val="FFFFFF"/>
                </a:solidFill>
                <a:latin typeface="Arial"/>
                <a:cs typeface="Arial"/>
              </a:rPr>
              <a:t>The virtual banking system project in Java is an innovative solution that provides a seamless banking experience for customers while improving the efficiency and cost-effectiveness of banking operations.</a:t>
            </a:r>
            <a:endParaRPr lang="en-US" sz="2200" dirty="0">
              <a:solidFill>
                <a:srgbClr val="FFFFFF"/>
              </a:solidFill>
            </a:endParaRPr>
          </a:p>
          <a:p>
            <a:pPr algn="just"/>
            <a:r>
              <a:rPr lang="en-US" sz="2200" dirty="0">
                <a:latin typeface="Arial"/>
                <a:cs typeface="Arial"/>
              </a:rPr>
              <a:t>The studies have also highlighted the importance of security features in virtual banking systems. The literature review provides a valuable resource for anyone interested in designing and developing a virtual banking system should go for Java.</a:t>
            </a:r>
          </a:p>
          <a:p>
            <a:endParaRPr lang="en-US" sz="2200" dirty="0">
              <a:solidFill>
                <a:srgbClr val="FFFFFF"/>
              </a:solidFill>
              <a:latin typeface="Arial"/>
              <a:cs typeface="Arial"/>
            </a:endParaRPr>
          </a:p>
          <a:p>
            <a:endParaRPr lang="en-US" dirty="0">
              <a:solidFill>
                <a:srgbClr val="FFFFFF"/>
              </a:solidFill>
              <a:cs typeface="Calibri"/>
            </a:endParaRPr>
          </a:p>
        </p:txBody>
      </p:sp>
    </p:spTree>
    <p:extLst>
      <p:ext uri="{BB962C8B-B14F-4D97-AF65-F5344CB8AC3E}">
        <p14:creationId xmlns:p14="http://schemas.microsoft.com/office/powerpoint/2010/main" val="3056799722"/>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useBgFill="1">
        <p:nvSpPr>
          <p:cNvPr id="416" name="Rectangle 45">
            <a:extLst>
              <a:ext uri="{FF2B5EF4-FFF2-40B4-BE49-F238E27FC236}">
                <a16:creationId xmlns:a16="http://schemas.microsoft.com/office/drawing/2014/main" id="{8B3A2D1A-45FC-4F95-B150-1C13EF2F6D09}"/>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7" name="Rectangle 47">
            <a:extLst>
              <a:ext uri="{FF2B5EF4-FFF2-40B4-BE49-F238E27FC236}">
                <a16:creationId xmlns:a16="http://schemas.microsoft.com/office/drawing/2014/main" id="{F3768FD5-DD7A-43C7-8DEA-1F5DB3CB5B95}"/>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4" descr="Graphical user interface, website&#10;&#10;Description automatically generated">
            <a:extLst>
              <a:ext uri="{FF2B5EF4-FFF2-40B4-BE49-F238E27FC236}">
                <a16:creationId xmlns:a16="http://schemas.microsoft.com/office/drawing/2014/main" id="{79B00C0B-C738-B9FE-DEA3-55F51DD058FA}"/>
              </a:ext>
            </a:extLst>
          </p:cNvPr>
          <p:cNvPicPr>
            <a:picLocks noChangeAspect="1"/>
          </p:cNvPicPr>
          <p:nvPr/>
        </p:nvPicPr>
        <p:blipFill rotWithShape="1">
          <a:blip r:embed="rId2"/>
          <a:srcRect t="9334" b="15135"/>
          <a:stretch/>
        </p:blipFill>
        <p:spPr>
          <a:xfrm>
            <a:off x="2" y="10"/>
            <a:ext cx="12191999" cy="3030923"/>
          </a:xfrm>
          <a:custGeom>
            <a:avLst/>
            <a:gdLst/>
            <a:ahLst/>
            <a:cxnLst/>
            <a:rect l="l" t="t" r="r" b="b"/>
            <a:pathLst>
              <a:path w="12191999" h="3428999">
                <a:moveTo>
                  <a:pt x="0" y="0"/>
                </a:moveTo>
                <a:lnTo>
                  <a:pt x="12191999" y="0"/>
                </a:lnTo>
                <a:lnTo>
                  <a:pt x="12191999" y="920893"/>
                </a:lnTo>
                <a:lnTo>
                  <a:pt x="12191999" y="1514929"/>
                </a:lnTo>
                <a:lnTo>
                  <a:pt x="12191999" y="3130902"/>
                </a:lnTo>
                <a:lnTo>
                  <a:pt x="12188051" y="3131476"/>
                </a:lnTo>
                <a:cubicBezTo>
                  <a:pt x="12153000" y="3135813"/>
                  <a:pt x="12133655" y="3136025"/>
                  <a:pt x="12112012" y="3138906"/>
                </a:cubicBezTo>
                <a:cubicBezTo>
                  <a:pt x="12076970" y="3145595"/>
                  <a:pt x="12039899" y="3160769"/>
                  <a:pt x="12018752" y="3165642"/>
                </a:cubicBezTo>
                <a:lnTo>
                  <a:pt x="11985122" y="3168147"/>
                </a:lnTo>
                <a:lnTo>
                  <a:pt x="11986344" y="3172878"/>
                </a:lnTo>
                <a:lnTo>
                  <a:pt x="11973852" y="3173226"/>
                </a:lnTo>
                <a:lnTo>
                  <a:pt x="11945968" y="3173341"/>
                </a:lnTo>
                <a:cubicBezTo>
                  <a:pt x="11928568" y="3174057"/>
                  <a:pt x="11880184" y="3172923"/>
                  <a:pt x="11862470" y="3174654"/>
                </a:cubicBezTo>
                <a:cubicBezTo>
                  <a:pt x="11857360" y="3179700"/>
                  <a:pt x="11849473" y="3182451"/>
                  <a:pt x="11839688" y="3183726"/>
                </a:cubicBezTo>
                <a:lnTo>
                  <a:pt x="11818138" y="3183868"/>
                </a:lnTo>
                <a:lnTo>
                  <a:pt x="11693161" y="3196027"/>
                </a:lnTo>
                <a:lnTo>
                  <a:pt x="11675978" y="3196936"/>
                </a:lnTo>
                <a:lnTo>
                  <a:pt x="11666672" y="3201013"/>
                </a:lnTo>
                <a:cubicBezTo>
                  <a:pt x="11659568" y="3201827"/>
                  <a:pt x="11639160" y="3201301"/>
                  <a:pt x="11633348" y="3201823"/>
                </a:cubicBezTo>
                <a:lnTo>
                  <a:pt x="11631806" y="3204144"/>
                </a:lnTo>
                <a:cubicBezTo>
                  <a:pt x="11613292" y="3207852"/>
                  <a:pt x="11543654" y="3220200"/>
                  <a:pt x="11522270" y="3224070"/>
                </a:cubicBezTo>
                <a:cubicBezTo>
                  <a:pt x="11517998" y="3220503"/>
                  <a:pt x="11508432" y="3226137"/>
                  <a:pt x="11503503" y="3227361"/>
                </a:cubicBezTo>
                <a:cubicBezTo>
                  <a:pt x="11502740" y="3224959"/>
                  <a:pt x="11490808" y="3224226"/>
                  <a:pt x="11487288" y="3226364"/>
                </a:cubicBezTo>
                <a:cubicBezTo>
                  <a:pt x="11403406" y="3238085"/>
                  <a:pt x="11445394" y="3213864"/>
                  <a:pt x="11397514" y="3229209"/>
                </a:cubicBezTo>
                <a:cubicBezTo>
                  <a:pt x="11389044" y="3230225"/>
                  <a:pt x="11382180" y="3229256"/>
                  <a:pt x="11376160" y="3227461"/>
                </a:cubicBezTo>
                <a:lnTo>
                  <a:pt x="11367180" y="3223774"/>
                </a:lnTo>
                <a:lnTo>
                  <a:pt x="11332420" y="3230742"/>
                </a:lnTo>
                <a:cubicBezTo>
                  <a:pt x="11315298" y="3233171"/>
                  <a:pt x="11297277" y="3234781"/>
                  <a:pt x="11278786" y="3235517"/>
                </a:cubicBezTo>
                <a:cubicBezTo>
                  <a:pt x="11274637" y="3230607"/>
                  <a:pt x="11260123" y="3237582"/>
                  <a:pt x="11253295" y="3238964"/>
                </a:cubicBezTo>
                <a:cubicBezTo>
                  <a:pt x="11253224" y="3235757"/>
                  <a:pt x="11238096" y="3234220"/>
                  <a:pt x="11232727" y="3236871"/>
                </a:cubicBezTo>
                <a:cubicBezTo>
                  <a:pt x="11119903" y="3248332"/>
                  <a:pt x="11183388" y="3218382"/>
                  <a:pt x="11115682" y="3236341"/>
                </a:cubicBezTo>
                <a:cubicBezTo>
                  <a:pt x="11104356" y="3237278"/>
                  <a:pt x="11095858" y="3235671"/>
                  <a:pt x="11088768" y="3233017"/>
                </a:cubicBezTo>
                <a:lnTo>
                  <a:pt x="11076012" y="3226390"/>
                </a:lnTo>
                <a:lnTo>
                  <a:pt x="11066016" y="3228753"/>
                </a:lnTo>
                <a:cubicBezTo>
                  <a:pt x="11028292" y="3228939"/>
                  <a:pt x="11017169" y="3222147"/>
                  <a:pt x="10995221" y="3228989"/>
                </a:cubicBezTo>
                <a:cubicBezTo>
                  <a:pt x="10962786" y="3214768"/>
                  <a:pt x="10973708" y="3227571"/>
                  <a:pt x="10949038" y="3229747"/>
                </a:cubicBezTo>
                <a:cubicBezTo>
                  <a:pt x="10929576" y="3232582"/>
                  <a:pt x="10965306" y="3238039"/>
                  <a:pt x="10946231" y="3238844"/>
                </a:cubicBezTo>
                <a:cubicBezTo>
                  <a:pt x="10925596" y="3235173"/>
                  <a:pt x="10926566" y="3246575"/>
                  <a:pt x="10905107" y="3242085"/>
                </a:cubicBezTo>
                <a:cubicBezTo>
                  <a:pt x="10910320" y="3233495"/>
                  <a:pt x="10862761" y="3243750"/>
                  <a:pt x="10861282" y="3236246"/>
                </a:cubicBezTo>
                <a:cubicBezTo>
                  <a:pt x="10843055" y="3246977"/>
                  <a:pt x="10833897" y="3233757"/>
                  <a:pt x="10809627" y="3237064"/>
                </a:cubicBezTo>
                <a:cubicBezTo>
                  <a:pt x="10798198" y="3241124"/>
                  <a:pt x="10789952" y="3241821"/>
                  <a:pt x="10778718" y="3237455"/>
                </a:cubicBezTo>
                <a:cubicBezTo>
                  <a:pt x="10726069" y="3257219"/>
                  <a:pt x="10746866" y="3238339"/>
                  <a:pt x="10697595" y="3245939"/>
                </a:cubicBezTo>
                <a:cubicBezTo>
                  <a:pt x="10655146" y="3253933"/>
                  <a:pt x="10607026" y="3259119"/>
                  <a:pt x="10565970" y="3278201"/>
                </a:cubicBezTo>
                <a:cubicBezTo>
                  <a:pt x="10558434" y="3283608"/>
                  <a:pt x="10539930" y="3285654"/>
                  <a:pt x="10524645" y="3282773"/>
                </a:cubicBezTo>
                <a:cubicBezTo>
                  <a:pt x="10522018" y="3282276"/>
                  <a:pt x="10519582" y="3281649"/>
                  <a:pt x="10517421" y="3280913"/>
                </a:cubicBezTo>
                <a:cubicBezTo>
                  <a:pt x="10481928" y="3283832"/>
                  <a:pt x="10352108" y="3296870"/>
                  <a:pt x="10311683" y="3300288"/>
                </a:cubicBezTo>
                <a:cubicBezTo>
                  <a:pt x="10308410" y="3293342"/>
                  <a:pt x="10287968" y="3305875"/>
                  <a:pt x="10274873" y="3301423"/>
                </a:cubicBezTo>
                <a:cubicBezTo>
                  <a:pt x="10265494" y="3297516"/>
                  <a:pt x="10257104" y="3300407"/>
                  <a:pt x="10247307" y="3300714"/>
                </a:cubicBezTo>
                <a:cubicBezTo>
                  <a:pt x="10234401" y="3297643"/>
                  <a:pt x="10192308" y="3303190"/>
                  <a:pt x="10181334" y="3307168"/>
                </a:cubicBezTo>
                <a:cubicBezTo>
                  <a:pt x="10155109" y="3320992"/>
                  <a:pt x="10095518" y="3310726"/>
                  <a:pt x="10073729" y="3321318"/>
                </a:cubicBezTo>
                <a:cubicBezTo>
                  <a:pt x="10065823" y="3322872"/>
                  <a:pt x="10058087" y="3323501"/>
                  <a:pt x="10050495" y="3323554"/>
                </a:cubicBezTo>
                <a:lnTo>
                  <a:pt x="10029247" y="3322387"/>
                </a:lnTo>
                <a:lnTo>
                  <a:pt x="10023206" y="3319426"/>
                </a:lnTo>
                <a:lnTo>
                  <a:pt x="10010221" y="3320159"/>
                </a:lnTo>
                <a:lnTo>
                  <a:pt x="10006500" y="3319709"/>
                </a:lnTo>
                <a:cubicBezTo>
                  <a:pt x="9999392" y="3318836"/>
                  <a:pt x="9992376" y="3318075"/>
                  <a:pt x="9985433" y="3317775"/>
                </a:cubicBezTo>
                <a:cubicBezTo>
                  <a:pt x="9994564" y="3332623"/>
                  <a:pt x="9927872" y="3317665"/>
                  <a:pt x="9947096" y="3329673"/>
                </a:cubicBezTo>
                <a:cubicBezTo>
                  <a:pt x="9910530" y="3330603"/>
                  <a:pt x="9938422" y="3341787"/>
                  <a:pt x="9894468" y="3331125"/>
                </a:cubicBezTo>
                <a:cubicBezTo>
                  <a:pt x="9837697" y="3343266"/>
                  <a:pt x="9748207" y="3338748"/>
                  <a:pt x="9703741" y="3357170"/>
                </a:cubicBezTo>
                <a:cubicBezTo>
                  <a:pt x="9709264" y="3350136"/>
                  <a:pt x="9685337" y="3344679"/>
                  <a:pt x="9668763" y="3348169"/>
                </a:cubicBezTo>
                <a:cubicBezTo>
                  <a:pt x="9688139" y="3320571"/>
                  <a:pt x="9603232" y="3373038"/>
                  <a:pt x="9588644" y="3354205"/>
                </a:cubicBezTo>
                <a:cubicBezTo>
                  <a:pt x="9587925" y="3371689"/>
                  <a:pt x="9513642" y="3401336"/>
                  <a:pt x="9478680" y="3386990"/>
                </a:cubicBezTo>
                <a:cubicBezTo>
                  <a:pt x="9425416" y="3390492"/>
                  <a:pt x="9387699" y="3404944"/>
                  <a:pt x="9331856" y="3399166"/>
                </a:cubicBezTo>
                <a:cubicBezTo>
                  <a:pt x="9330123" y="3401505"/>
                  <a:pt x="9327283" y="3403463"/>
                  <a:pt x="9323679" y="3405145"/>
                </a:cubicBezTo>
                <a:lnTo>
                  <a:pt x="9311620" y="3409223"/>
                </a:lnTo>
                <a:lnTo>
                  <a:pt x="9309289" y="3408926"/>
                </a:lnTo>
                <a:cubicBezTo>
                  <a:pt x="9300131" y="3408873"/>
                  <a:pt x="9295442" y="3409859"/>
                  <a:pt x="9292731" y="3411301"/>
                </a:cubicBezTo>
                <a:lnTo>
                  <a:pt x="9290814" y="3413412"/>
                </a:lnTo>
                <a:lnTo>
                  <a:pt x="9279990" y="3415541"/>
                </a:lnTo>
                <a:lnTo>
                  <a:pt x="9260104" y="3421077"/>
                </a:lnTo>
                <a:lnTo>
                  <a:pt x="9255034" y="3420853"/>
                </a:lnTo>
                <a:lnTo>
                  <a:pt x="9222941" y="3427242"/>
                </a:lnTo>
                <a:lnTo>
                  <a:pt x="9221858" y="3426731"/>
                </a:lnTo>
                <a:cubicBezTo>
                  <a:pt x="9218700" y="3425733"/>
                  <a:pt x="9214983" y="3425271"/>
                  <a:pt x="9210014" y="3425917"/>
                </a:cubicBezTo>
                <a:cubicBezTo>
                  <a:pt x="9208256" y="3416158"/>
                  <a:pt x="9203342" y="3422957"/>
                  <a:pt x="9188839" y="3425728"/>
                </a:cubicBezTo>
                <a:cubicBezTo>
                  <a:pt x="9182870" y="3411188"/>
                  <a:pt x="9147335" y="3424352"/>
                  <a:pt x="9132080" y="3417886"/>
                </a:cubicBezTo>
                <a:cubicBezTo>
                  <a:pt x="9121557" y="3420249"/>
                  <a:pt x="9110321" y="3422482"/>
                  <a:pt x="9098549" y="3424480"/>
                </a:cubicBezTo>
                <a:lnTo>
                  <a:pt x="9003970" y="3425484"/>
                </a:lnTo>
                <a:lnTo>
                  <a:pt x="8904921" y="3413774"/>
                </a:lnTo>
                <a:cubicBezTo>
                  <a:pt x="8868284" y="3413519"/>
                  <a:pt x="8836559" y="3409171"/>
                  <a:pt x="8805551" y="3412237"/>
                </a:cubicBezTo>
                <a:cubicBezTo>
                  <a:pt x="8792955" y="3408854"/>
                  <a:pt x="8781083" y="3407488"/>
                  <a:pt x="8769572" y="3412551"/>
                </a:cubicBezTo>
                <a:cubicBezTo>
                  <a:pt x="8735382" y="3410862"/>
                  <a:pt x="8727105" y="3403632"/>
                  <a:pt x="8705440" y="3409271"/>
                </a:cubicBezTo>
                <a:cubicBezTo>
                  <a:pt x="8686231" y="3397576"/>
                  <a:pt x="8685094" y="3402040"/>
                  <a:pt x="8676067" y="3405389"/>
                </a:cubicBezTo>
                <a:lnTo>
                  <a:pt x="8674779" y="3405628"/>
                </a:lnTo>
                <a:lnTo>
                  <a:pt x="8672154" y="3403956"/>
                </a:lnTo>
                <a:lnTo>
                  <a:pt x="8666720" y="3403182"/>
                </a:lnTo>
                <a:lnTo>
                  <a:pt x="8651886" y="3403680"/>
                </a:lnTo>
                <a:lnTo>
                  <a:pt x="8646307" y="3404298"/>
                </a:lnTo>
                <a:cubicBezTo>
                  <a:pt x="8642465" y="3404565"/>
                  <a:pt x="8639912" y="3404534"/>
                  <a:pt x="8638145" y="3404287"/>
                </a:cubicBezTo>
                <a:lnTo>
                  <a:pt x="8637941" y="3404149"/>
                </a:lnTo>
                <a:lnTo>
                  <a:pt x="8630296" y="3404406"/>
                </a:lnTo>
                <a:cubicBezTo>
                  <a:pt x="8617394" y="3405155"/>
                  <a:pt x="8604838" y="3406180"/>
                  <a:pt x="8592887" y="3407398"/>
                </a:cubicBezTo>
                <a:cubicBezTo>
                  <a:pt x="8582781" y="3399722"/>
                  <a:pt x="8538622" y="3408789"/>
                  <a:pt x="8543455" y="3394319"/>
                </a:cubicBezTo>
                <a:cubicBezTo>
                  <a:pt x="8527334" y="3395534"/>
                  <a:pt x="8517583" y="3401542"/>
                  <a:pt x="8523012" y="3392051"/>
                </a:cubicBezTo>
                <a:cubicBezTo>
                  <a:pt x="8517705" y="3392178"/>
                  <a:pt x="8514435" y="3391372"/>
                  <a:pt x="8512093" y="3390108"/>
                </a:cubicBezTo>
                <a:lnTo>
                  <a:pt x="8511416" y="3389513"/>
                </a:lnTo>
                <a:lnTo>
                  <a:pt x="8475551" y="3392450"/>
                </a:lnTo>
                <a:lnTo>
                  <a:pt x="8470789" y="3391736"/>
                </a:lnTo>
                <a:lnTo>
                  <a:pt x="8447414" y="3395064"/>
                </a:lnTo>
                <a:lnTo>
                  <a:pt x="8435335" y="3396028"/>
                </a:lnTo>
                <a:lnTo>
                  <a:pt x="8431923" y="3397855"/>
                </a:lnTo>
                <a:cubicBezTo>
                  <a:pt x="8428239" y="3398965"/>
                  <a:pt x="8422959" y="3399444"/>
                  <a:pt x="8414099" y="3398491"/>
                </a:cubicBezTo>
                <a:lnTo>
                  <a:pt x="8412049" y="3397978"/>
                </a:lnTo>
                <a:lnTo>
                  <a:pt x="8397349" y="3400683"/>
                </a:lnTo>
                <a:cubicBezTo>
                  <a:pt x="8392615" y="3401933"/>
                  <a:pt x="8388424" y="3403524"/>
                  <a:pt x="8385030" y="3405585"/>
                </a:cubicBezTo>
                <a:cubicBezTo>
                  <a:pt x="8334977" y="3394568"/>
                  <a:pt x="8287750" y="3404648"/>
                  <a:pt x="8233422" y="3402742"/>
                </a:cubicBezTo>
                <a:cubicBezTo>
                  <a:pt x="8209936" y="3385601"/>
                  <a:pt x="8116056" y="3406588"/>
                  <a:pt x="8102569" y="3423208"/>
                </a:cubicBezTo>
                <a:cubicBezTo>
                  <a:pt x="8102264" y="3408645"/>
                  <a:pt x="8034186" y="3428475"/>
                  <a:pt x="8016625" y="3428989"/>
                </a:cubicBezTo>
                <a:cubicBezTo>
                  <a:pt x="8010771" y="3429161"/>
                  <a:pt x="8010530" y="3427186"/>
                  <a:pt x="8020284" y="3421076"/>
                </a:cubicBezTo>
                <a:cubicBezTo>
                  <a:pt x="8001623" y="3422777"/>
                  <a:pt x="7982361" y="3415208"/>
                  <a:pt x="7992871" y="3409037"/>
                </a:cubicBezTo>
                <a:cubicBezTo>
                  <a:pt x="7936181" y="3422244"/>
                  <a:pt x="7852511" y="3409112"/>
                  <a:pt x="7788452" y="3415110"/>
                </a:cubicBezTo>
                <a:cubicBezTo>
                  <a:pt x="7753529" y="3400598"/>
                  <a:pt x="7772461" y="3414025"/>
                  <a:pt x="7736237" y="3411311"/>
                </a:cubicBezTo>
                <a:cubicBezTo>
                  <a:pt x="7746145" y="3424670"/>
                  <a:pt x="7692261" y="3403816"/>
                  <a:pt x="7690279" y="3418893"/>
                </a:cubicBezTo>
                <a:cubicBezTo>
                  <a:pt x="7683750" y="3417921"/>
                  <a:pt x="7677487" y="3416505"/>
                  <a:pt x="7671219" y="3414970"/>
                </a:cubicBezTo>
                <a:lnTo>
                  <a:pt x="7667928" y="3414173"/>
                </a:lnTo>
                <a:lnTo>
                  <a:pt x="7654774" y="3413595"/>
                </a:lnTo>
                <a:lnTo>
                  <a:pt x="7651067" y="3410171"/>
                </a:lnTo>
                <a:lnTo>
                  <a:pt x="7631267" y="3406963"/>
                </a:lnTo>
                <a:cubicBezTo>
                  <a:pt x="7623851" y="3406267"/>
                  <a:pt x="7615871" y="3406106"/>
                  <a:pt x="7607053" y="3406809"/>
                </a:cubicBezTo>
                <a:cubicBezTo>
                  <a:pt x="7585359" y="3412784"/>
                  <a:pt x="7551579" y="3405461"/>
                  <a:pt x="7521027" y="3405904"/>
                </a:cubicBezTo>
                <a:lnTo>
                  <a:pt x="7506997" y="3407754"/>
                </a:lnTo>
                <a:lnTo>
                  <a:pt x="7461204" y="3404669"/>
                </a:lnTo>
                <a:cubicBezTo>
                  <a:pt x="7448169" y="3404071"/>
                  <a:pt x="7434640" y="3403756"/>
                  <a:pt x="7420396" y="3403975"/>
                </a:cubicBezTo>
                <a:lnTo>
                  <a:pt x="7393955" y="3405447"/>
                </a:lnTo>
                <a:lnTo>
                  <a:pt x="7387024" y="3404227"/>
                </a:lnTo>
                <a:cubicBezTo>
                  <a:pt x="7374952" y="3404363"/>
                  <a:pt x="7358975" y="3408656"/>
                  <a:pt x="7360398" y="3403441"/>
                </a:cubicBezTo>
                <a:lnTo>
                  <a:pt x="7346837" y="3405249"/>
                </a:lnTo>
                <a:lnTo>
                  <a:pt x="7333451" y="3401087"/>
                </a:lnTo>
                <a:cubicBezTo>
                  <a:pt x="7331985" y="3400120"/>
                  <a:pt x="7330882" y="3399091"/>
                  <a:pt x="7330179" y="3398037"/>
                </a:cubicBezTo>
                <a:lnTo>
                  <a:pt x="7311232" y="3399406"/>
                </a:lnTo>
                <a:lnTo>
                  <a:pt x="7295699" y="3396426"/>
                </a:lnTo>
                <a:lnTo>
                  <a:pt x="7282158" y="3398374"/>
                </a:lnTo>
                <a:lnTo>
                  <a:pt x="7276538" y="3397935"/>
                </a:lnTo>
                <a:lnTo>
                  <a:pt x="7262569" y="3396460"/>
                </a:lnTo>
                <a:cubicBezTo>
                  <a:pt x="7255407" y="3395426"/>
                  <a:pt x="7247392" y="3394180"/>
                  <a:pt x="7238468" y="3393183"/>
                </a:cubicBezTo>
                <a:lnTo>
                  <a:pt x="7230949" y="3392727"/>
                </a:lnTo>
                <a:lnTo>
                  <a:pt x="7214580" y="3387715"/>
                </a:lnTo>
                <a:cubicBezTo>
                  <a:pt x="7202670" y="3383926"/>
                  <a:pt x="7193296" y="3381373"/>
                  <a:pt x="7182893" y="3383429"/>
                </a:cubicBezTo>
                <a:cubicBezTo>
                  <a:pt x="7165160" y="3378534"/>
                  <a:pt x="7152772" y="3364815"/>
                  <a:pt x="7127104" y="3368475"/>
                </a:cubicBezTo>
                <a:cubicBezTo>
                  <a:pt x="7134894" y="3362260"/>
                  <a:pt x="7098599" y="3367723"/>
                  <a:pt x="7094311" y="3361339"/>
                </a:cubicBezTo>
                <a:cubicBezTo>
                  <a:pt x="7092331" y="3356198"/>
                  <a:pt x="7080860" y="3356657"/>
                  <a:pt x="7072124" y="3354762"/>
                </a:cubicBezTo>
                <a:cubicBezTo>
                  <a:pt x="7065898" y="3349511"/>
                  <a:pt x="7021942" y="3344717"/>
                  <a:pt x="7006638" y="3345473"/>
                </a:cubicBezTo>
                <a:cubicBezTo>
                  <a:pt x="6963504" y="3350697"/>
                  <a:pt x="6928807" y="3329559"/>
                  <a:pt x="6894320" y="3333192"/>
                </a:cubicBezTo>
                <a:cubicBezTo>
                  <a:pt x="6885290" y="3332697"/>
                  <a:pt x="6877803" y="3331507"/>
                  <a:pt x="6871318" y="3329892"/>
                </a:cubicBezTo>
                <a:lnTo>
                  <a:pt x="6855157" y="3324330"/>
                </a:lnTo>
                <a:cubicBezTo>
                  <a:pt x="6854956" y="3323109"/>
                  <a:pt x="6854755" y="3321887"/>
                  <a:pt x="6854555" y="3320665"/>
                </a:cubicBezTo>
                <a:lnTo>
                  <a:pt x="6842483" y="3318413"/>
                </a:lnTo>
                <a:lnTo>
                  <a:pt x="6840027" y="3317245"/>
                </a:lnTo>
                <a:cubicBezTo>
                  <a:pt x="6835354" y="3315001"/>
                  <a:pt x="6830588" y="3312868"/>
                  <a:pt x="6825185" y="3311114"/>
                </a:cubicBezTo>
                <a:cubicBezTo>
                  <a:pt x="6810331" y="3324866"/>
                  <a:pt x="6776772" y="3298463"/>
                  <a:pt x="6774755" y="3312168"/>
                </a:cubicBezTo>
                <a:cubicBezTo>
                  <a:pt x="6742477" y="3304924"/>
                  <a:pt x="6749024" y="3319870"/>
                  <a:pt x="6728129" y="3301832"/>
                </a:cubicBezTo>
                <a:cubicBezTo>
                  <a:pt x="6661764" y="3299056"/>
                  <a:pt x="6593104" y="3275946"/>
                  <a:pt x="6527587" y="3280829"/>
                </a:cubicBezTo>
                <a:cubicBezTo>
                  <a:pt x="6542935" y="3276465"/>
                  <a:pt x="6531033" y="3266920"/>
                  <a:pt x="6511742" y="3266067"/>
                </a:cubicBezTo>
                <a:cubicBezTo>
                  <a:pt x="6570025" y="3248440"/>
                  <a:pt x="6418649" y="3271458"/>
                  <a:pt x="6434953" y="3253360"/>
                </a:cubicBezTo>
                <a:cubicBezTo>
                  <a:pt x="6407781" y="3267048"/>
                  <a:pt x="6300040" y="3274313"/>
                  <a:pt x="6292331" y="3255322"/>
                </a:cubicBezTo>
                <a:cubicBezTo>
                  <a:pt x="6242057" y="3246469"/>
                  <a:pt x="6188266" y="3249680"/>
                  <a:pt x="6149913" y="3232917"/>
                </a:cubicBezTo>
                <a:cubicBezTo>
                  <a:pt x="6144898" y="3234391"/>
                  <a:pt x="6139526" y="3235322"/>
                  <a:pt x="6133930" y="3235867"/>
                </a:cubicBezTo>
                <a:lnTo>
                  <a:pt x="6117554" y="3236464"/>
                </a:lnTo>
                <a:lnTo>
                  <a:pt x="6116039" y="3235720"/>
                </a:lnTo>
                <a:cubicBezTo>
                  <a:pt x="6108393" y="3233681"/>
                  <a:pt x="6102936" y="3233437"/>
                  <a:pt x="6098459" y="3233988"/>
                </a:cubicBezTo>
                <a:lnTo>
                  <a:pt x="6093630" y="3235240"/>
                </a:lnTo>
                <a:lnTo>
                  <a:pt x="6081261" y="3234563"/>
                </a:lnTo>
                <a:lnTo>
                  <a:pt x="6056067" y="3234608"/>
                </a:lnTo>
                <a:lnTo>
                  <a:pt x="6052129" y="3233324"/>
                </a:lnTo>
                <a:lnTo>
                  <a:pt x="6015338" y="3231378"/>
                </a:lnTo>
                <a:cubicBezTo>
                  <a:pt x="6015291" y="3231165"/>
                  <a:pt x="6015245" y="3230951"/>
                  <a:pt x="6015198" y="3230737"/>
                </a:cubicBezTo>
                <a:cubicBezTo>
                  <a:pt x="6014048" y="3229257"/>
                  <a:pt x="6011617" y="3228081"/>
                  <a:pt x="6006436" y="3227508"/>
                </a:cubicBezTo>
                <a:cubicBezTo>
                  <a:pt x="6019781" y="3219395"/>
                  <a:pt x="6005305" y="3223709"/>
                  <a:pt x="5988851" y="3222735"/>
                </a:cubicBezTo>
                <a:cubicBezTo>
                  <a:pt x="6005907" y="3209918"/>
                  <a:pt x="5955918" y="3212588"/>
                  <a:pt x="5952863" y="3204137"/>
                </a:cubicBezTo>
                <a:cubicBezTo>
                  <a:pt x="5940395" y="3203711"/>
                  <a:pt x="5927517" y="3203028"/>
                  <a:pt x="5914548" y="3202041"/>
                </a:cubicBezTo>
                <a:lnTo>
                  <a:pt x="5907020" y="3201283"/>
                </a:lnTo>
                <a:cubicBezTo>
                  <a:pt x="5906995" y="3201231"/>
                  <a:pt x="5906969" y="3201180"/>
                  <a:pt x="5906944" y="3201129"/>
                </a:cubicBezTo>
                <a:cubicBezTo>
                  <a:pt x="5905471" y="3200668"/>
                  <a:pt x="5903056" y="3200308"/>
                  <a:pt x="5899155" y="3200053"/>
                </a:cubicBezTo>
                <a:lnTo>
                  <a:pt x="5893294" y="3199901"/>
                </a:lnTo>
                <a:lnTo>
                  <a:pt x="5878691" y="3198431"/>
                </a:lnTo>
                <a:lnTo>
                  <a:pt x="5874165" y="3197003"/>
                </a:lnTo>
                <a:lnTo>
                  <a:pt x="5873092" y="3195108"/>
                </a:lnTo>
                <a:lnTo>
                  <a:pt x="5871658" y="3195162"/>
                </a:lnTo>
                <a:cubicBezTo>
                  <a:pt x="5860152" y="3197097"/>
                  <a:pt x="5855231" y="3201097"/>
                  <a:pt x="5846928" y="3187725"/>
                </a:cubicBezTo>
                <a:cubicBezTo>
                  <a:pt x="5821379" y="3190142"/>
                  <a:pt x="5819686" y="3182343"/>
                  <a:pt x="5788468" y="3176316"/>
                </a:cubicBezTo>
                <a:cubicBezTo>
                  <a:pt x="5773119" y="3179521"/>
                  <a:pt x="5762947" y="3176704"/>
                  <a:pt x="5753823" y="3171919"/>
                </a:cubicBezTo>
                <a:cubicBezTo>
                  <a:pt x="5721557" y="3170726"/>
                  <a:pt x="5694983" y="3162549"/>
                  <a:pt x="5660194" y="3157536"/>
                </a:cubicBezTo>
                <a:cubicBezTo>
                  <a:pt x="5619608" y="3159495"/>
                  <a:pt x="5604384" y="3146636"/>
                  <a:pt x="5567188" y="3141325"/>
                </a:cubicBezTo>
                <a:cubicBezTo>
                  <a:pt x="5530345" y="3148235"/>
                  <a:pt x="5543868" y="3129416"/>
                  <a:pt x="5526178" y="3123274"/>
                </a:cubicBezTo>
                <a:lnTo>
                  <a:pt x="5520866" y="3122322"/>
                </a:lnTo>
                <a:lnTo>
                  <a:pt x="5506009" y="3122332"/>
                </a:lnTo>
                <a:lnTo>
                  <a:pt x="5500363" y="3122766"/>
                </a:lnTo>
                <a:cubicBezTo>
                  <a:pt x="5496497" y="3122905"/>
                  <a:pt x="5493953" y="3122792"/>
                  <a:pt x="5492228" y="3122486"/>
                </a:cubicBezTo>
                <a:lnTo>
                  <a:pt x="5492044" y="3122342"/>
                </a:lnTo>
                <a:lnTo>
                  <a:pt x="5484386" y="3122347"/>
                </a:lnTo>
                <a:cubicBezTo>
                  <a:pt x="5471420" y="3122670"/>
                  <a:pt x="5458764" y="3123280"/>
                  <a:pt x="5446679" y="3124105"/>
                </a:cubicBezTo>
                <a:cubicBezTo>
                  <a:pt x="5437659" y="3116107"/>
                  <a:pt x="5392392" y="3123709"/>
                  <a:pt x="5399188" y="3109418"/>
                </a:cubicBezTo>
                <a:cubicBezTo>
                  <a:pt x="5382948" y="3110102"/>
                  <a:pt x="5372407" y="3115781"/>
                  <a:pt x="5379117" y="3106482"/>
                </a:cubicBezTo>
                <a:cubicBezTo>
                  <a:pt x="5373809" y="3106435"/>
                  <a:pt x="5370660" y="3105521"/>
                  <a:pt x="5368499" y="3104181"/>
                </a:cubicBezTo>
                <a:lnTo>
                  <a:pt x="5367902" y="3103566"/>
                </a:lnTo>
                <a:lnTo>
                  <a:pt x="5331747" y="3105319"/>
                </a:lnTo>
                <a:lnTo>
                  <a:pt x="5327095" y="3104450"/>
                </a:lnTo>
                <a:lnTo>
                  <a:pt x="5303337" y="3107003"/>
                </a:lnTo>
                <a:lnTo>
                  <a:pt x="5291164" y="3107570"/>
                </a:lnTo>
                <a:lnTo>
                  <a:pt x="5287515" y="3109282"/>
                </a:lnTo>
                <a:cubicBezTo>
                  <a:pt x="5283689" y="3110269"/>
                  <a:pt x="5278356" y="3110573"/>
                  <a:pt x="5269654" y="3109330"/>
                </a:cubicBezTo>
                <a:lnTo>
                  <a:pt x="5267681" y="3108752"/>
                </a:lnTo>
                <a:lnTo>
                  <a:pt x="5252655" y="3110969"/>
                </a:lnTo>
                <a:cubicBezTo>
                  <a:pt x="5247766" y="3112062"/>
                  <a:pt x="5243369" y="3113511"/>
                  <a:pt x="5239703" y="3115460"/>
                </a:cubicBezTo>
                <a:cubicBezTo>
                  <a:pt x="5191311" y="3102811"/>
                  <a:pt x="5142849" y="3111324"/>
                  <a:pt x="5088947" y="3107634"/>
                </a:cubicBezTo>
                <a:cubicBezTo>
                  <a:pt x="5027989" y="3108214"/>
                  <a:pt x="4985627" y="3110432"/>
                  <a:pt x="4945514" y="3110162"/>
                </a:cubicBezTo>
                <a:cubicBezTo>
                  <a:pt x="4926678" y="3111245"/>
                  <a:pt x="4789238" y="3111826"/>
                  <a:pt x="4800559" y="3106010"/>
                </a:cubicBezTo>
                <a:cubicBezTo>
                  <a:pt x="4742239" y="3117333"/>
                  <a:pt x="4708324" y="3101468"/>
                  <a:pt x="4643642" y="3105351"/>
                </a:cubicBezTo>
                <a:cubicBezTo>
                  <a:pt x="4610808" y="3089712"/>
                  <a:pt x="4627845" y="3103743"/>
                  <a:pt x="4592107" y="3099840"/>
                </a:cubicBezTo>
                <a:cubicBezTo>
                  <a:pt x="4600157" y="3113506"/>
                  <a:pt x="4549287" y="3090911"/>
                  <a:pt x="4545249" y="3105899"/>
                </a:cubicBezTo>
                <a:cubicBezTo>
                  <a:pt x="4538872" y="3104716"/>
                  <a:pt x="4532825" y="3103094"/>
                  <a:pt x="4526782" y="3101355"/>
                </a:cubicBezTo>
                <a:lnTo>
                  <a:pt x="4523614" y="3100453"/>
                </a:lnTo>
                <a:lnTo>
                  <a:pt x="4510579" y="3099442"/>
                </a:lnTo>
                <a:lnTo>
                  <a:pt x="4507348" y="3095901"/>
                </a:lnTo>
                <a:lnTo>
                  <a:pt x="4348949" y="3090220"/>
                </a:lnTo>
                <a:cubicBezTo>
                  <a:pt x="4335046" y="3092487"/>
                  <a:pt x="4290056" y="3092155"/>
                  <a:pt x="4280362" y="3087618"/>
                </a:cubicBezTo>
                <a:cubicBezTo>
                  <a:pt x="4270739" y="3086627"/>
                  <a:pt x="4260237" y="3088220"/>
                  <a:pt x="4254634" y="3083366"/>
                </a:cubicBezTo>
                <a:cubicBezTo>
                  <a:pt x="4233731" y="3080512"/>
                  <a:pt x="4185859" y="3073948"/>
                  <a:pt x="4154942" y="3070490"/>
                </a:cubicBezTo>
                <a:cubicBezTo>
                  <a:pt x="4138280" y="3076599"/>
                  <a:pt x="4112117" y="3064194"/>
                  <a:pt x="4069131" y="3062612"/>
                </a:cubicBezTo>
                <a:cubicBezTo>
                  <a:pt x="4050897" y="3069679"/>
                  <a:pt x="4040160" y="3061449"/>
                  <a:pt x="4005249" y="3070810"/>
                </a:cubicBezTo>
                <a:cubicBezTo>
                  <a:pt x="4003818" y="3069842"/>
                  <a:pt x="4002032" y="3068943"/>
                  <a:pt x="3999945" y="3068139"/>
                </a:cubicBezTo>
                <a:cubicBezTo>
                  <a:pt x="3987818" y="3063468"/>
                  <a:pt x="3968381" y="3062958"/>
                  <a:pt x="3956529" y="3067000"/>
                </a:cubicBezTo>
                <a:cubicBezTo>
                  <a:pt x="3900898" y="3079382"/>
                  <a:pt x="3850463" y="3077929"/>
                  <a:pt x="3803031" y="3079823"/>
                </a:cubicBezTo>
                <a:cubicBezTo>
                  <a:pt x="3749421" y="3080464"/>
                  <a:pt x="3785521" y="3065630"/>
                  <a:pt x="3718229" y="3077134"/>
                </a:cubicBezTo>
                <a:cubicBezTo>
                  <a:pt x="3711244" y="3071611"/>
                  <a:pt x="3702770" y="3071184"/>
                  <a:pt x="3688357" y="3073468"/>
                </a:cubicBezTo>
                <a:cubicBezTo>
                  <a:pt x="3662326" y="3073378"/>
                  <a:pt x="3664937" y="3059899"/>
                  <a:pt x="3638298" y="3067494"/>
                </a:cubicBezTo>
                <a:cubicBezTo>
                  <a:pt x="3643333" y="3060328"/>
                  <a:pt x="3589079" y="3063658"/>
                  <a:pt x="3601443" y="3056355"/>
                </a:cubicBezTo>
                <a:cubicBezTo>
                  <a:pt x="3584797" y="3049384"/>
                  <a:pt x="3575923" y="3060108"/>
                  <a:pt x="3559361" y="3054005"/>
                </a:cubicBezTo>
                <a:cubicBezTo>
                  <a:pt x="3540444" y="3052269"/>
                  <a:pt x="3569896" y="3061996"/>
                  <a:pt x="3548859" y="3062094"/>
                </a:cubicBezTo>
                <a:cubicBezTo>
                  <a:pt x="3523419" y="3060901"/>
                  <a:pt x="3522848" y="3074222"/>
                  <a:pt x="3504082" y="3056779"/>
                </a:cubicBezTo>
                <a:lnTo>
                  <a:pt x="3436234" y="3047769"/>
                </a:lnTo>
                <a:cubicBezTo>
                  <a:pt x="3420764" y="3051629"/>
                  <a:pt x="3408644" y="3049227"/>
                  <a:pt x="3396914" y="3044803"/>
                </a:cubicBezTo>
                <a:cubicBezTo>
                  <a:pt x="3361398" y="3044955"/>
                  <a:pt x="3329425" y="3037856"/>
                  <a:pt x="3289720" y="3034278"/>
                </a:cubicBezTo>
                <a:cubicBezTo>
                  <a:pt x="3246348" y="3037943"/>
                  <a:pt x="3224942" y="3025667"/>
                  <a:pt x="3182509" y="3021890"/>
                </a:cubicBezTo>
                <a:cubicBezTo>
                  <a:pt x="3139731" y="3031583"/>
                  <a:pt x="3155749" y="3004773"/>
                  <a:pt x="3119879" y="3004134"/>
                </a:cubicBezTo>
                <a:cubicBezTo>
                  <a:pt x="3060941" y="3012153"/>
                  <a:pt x="3121880" y="2995117"/>
                  <a:pt x="3031656" y="2995077"/>
                </a:cubicBezTo>
                <a:cubicBezTo>
                  <a:pt x="3026453" y="2996603"/>
                  <a:pt x="3015685" y="2994367"/>
                  <a:pt x="3017018" y="2992034"/>
                </a:cubicBezTo>
                <a:cubicBezTo>
                  <a:pt x="2997245" y="2992118"/>
                  <a:pt x="2941342" y="2976346"/>
                  <a:pt x="2913012" y="2978042"/>
                </a:cubicBezTo>
                <a:cubicBezTo>
                  <a:pt x="2858481" y="2969139"/>
                  <a:pt x="2831094" y="2979433"/>
                  <a:pt x="2791382" y="2975899"/>
                </a:cubicBezTo>
                <a:cubicBezTo>
                  <a:pt x="2745836" y="2966063"/>
                  <a:pt x="2719288" y="2957529"/>
                  <a:pt x="2639738" y="2936567"/>
                </a:cubicBezTo>
                <a:lnTo>
                  <a:pt x="2369741" y="2876435"/>
                </a:lnTo>
                <a:cubicBezTo>
                  <a:pt x="2269614" y="2832081"/>
                  <a:pt x="2140023" y="2856176"/>
                  <a:pt x="2078755" y="2852909"/>
                </a:cubicBezTo>
                <a:cubicBezTo>
                  <a:pt x="2053362" y="2866100"/>
                  <a:pt x="2032778" y="2851474"/>
                  <a:pt x="2002128" y="2856835"/>
                </a:cubicBezTo>
                <a:cubicBezTo>
                  <a:pt x="1933939" y="2859736"/>
                  <a:pt x="1866254" y="2874726"/>
                  <a:pt x="1777746" y="2864566"/>
                </a:cubicBezTo>
                <a:cubicBezTo>
                  <a:pt x="1737851" y="2905864"/>
                  <a:pt x="1634115" y="2880970"/>
                  <a:pt x="1549425" y="2904556"/>
                </a:cubicBezTo>
                <a:cubicBezTo>
                  <a:pt x="1500265" y="2909373"/>
                  <a:pt x="1423030" y="2888862"/>
                  <a:pt x="1405992" y="2911144"/>
                </a:cubicBezTo>
                <a:cubicBezTo>
                  <a:pt x="1383494" y="2897507"/>
                  <a:pt x="1362438" y="2919536"/>
                  <a:pt x="1337848" y="2921491"/>
                </a:cubicBezTo>
                <a:cubicBezTo>
                  <a:pt x="1318218" y="2912820"/>
                  <a:pt x="1308478" y="2920319"/>
                  <a:pt x="1290645" y="2921985"/>
                </a:cubicBezTo>
                <a:cubicBezTo>
                  <a:pt x="1282569" y="2916637"/>
                  <a:pt x="1267476" y="2916916"/>
                  <a:pt x="1262341" y="2923190"/>
                </a:cubicBezTo>
                <a:cubicBezTo>
                  <a:pt x="1269627" y="2937654"/>
                  <a:pt x="1217209" y="2930439"/>
                  <a:pt x="1213314" y="2940415"/>
                </a:cubicBezTo>
                <a:cubicBezTo>
                  <a:pt x="1182890" y="2942495"/>
                  <a:pt x="1050782" y="2929830"/>
                  <a:pt x="1028405" y="2945799"/>
                </a:cubicBezTo>
                <a:cubicBezTo>
                  <a:pt x="966896" y="2953381"/>
                  <a:pt x="877997" y="2927977"/>
                  <a:pt x="851857" y="2928423"/>
                </a:cubicBezTo>
                <a:cubicBezTo>
                  <a:pt x="825919" y="2899251"/>
                  <a:pt x="699677" y="2976135"/>
                  <a:pt x="588681" y="2977769"/>
                </a:cubicBezTo>
                <a:cubicBezTo>
                  <a:pt x="573724" y="2974953"/>
                  <a:pt x="565729" y="2974991"/>
                  <a:pt x="561717" y="2981641"/>
                </a:cubicBezTo>
                <a:cubicBezTo>
                  <a:pt x="532860" y="2985482"/>
                  <a:pt x="475932" y="2991762"/>
                  <a:pt x="415541" y="3000819"/>
                </a:cubicBezTo>
                <a:cubicBezTo>
                  <a:pt x="370154" y="3008289"/>
                  <a:pt x="146634" y="3001788"/>
                  <a:pt x="86183" y="3009699"/>
                </a:cubicBezTo>
                <a:lnTo>
                  <a:pt x="0" y="3044978"/>
                </a:lnTo>
                <a:close/>
              </a:path>
            </a:pathLst>
          </a:custGeom>
        </p:spPr>
      </p:pic>
      <p:sp>
        <p:nvSpPr>
          <p:cNvPr id="418" name="Content Placeholder 2">
            <a:extLst>
              <a:ext uri="{FF2B5EF4-FFF2-40B4-BE49-F238E27FC236}">
                <a16:creationId xmlns:a16="http://schemas.microsoft.com/office/drawing/2014/main" id="{BA36CAE1-BE36-30EE-1907-F12AA3BC442E}"/>
              </a:ext>
            </a:extLst>
          </p:cNvPr>
          <p:cNvSpPr>
            <a:spLocks noGrp="1"/>
          </p:cNvSpPr>
          <p:nvPr>
            <p:ph idx="1"/>
          </p:nvPr>
        </p:nvSpPr>
        <p:spPr>
          <a:xfrm>
            <a:off x="5416063" y="3279532"/>
            <a:ext cx="6532684" cy="3455376"/>
          </a:xfrm>
        </p:spPr>
        <p:txBody>
          <a:bodyPr vert="horz" lIns="91440" tIns="45720" rIns="91440" bIns="45720" rtlCol="0" anchor="ctr">
            <a:normAutofit/>
          </a:bodyPr>
          <a:lstStyle/>
          <a:p>
            <a:endParaRPr lang="en-US" sz="1400" dirty="0" smtClean="0">
              <a:ea typeface="+mn-lt"/>
              <a:cs typeface="+mn-lt"/>
            </a:endParaRPr>
          </a:p>
          <a:p>
            <a:pPr marL="0" indent="0">
              <a:buNone/>
            </a:pPr>
            <a:endParaRPr lang="en-US" sz="1400" dirty="0" smtClean="0">
              <a:ea typeface="+mn-lt"/>
              <a:cs typeface="+mn-lt"/>
            </a:endParaRPr>
          </a:p>
          <a:p>
            <a:endParaRPr lang="en-US" sz="1100" dirty="0">
              <a:cs typeface="Calibri"/>
            </a:endParaRPr>
          </a:p>
          <a:p>
            <a:endParaRPr lang="en-US" sz="1100" dirty="0">
              <a:cs typeface="Calibri"/>
            </a:endParaRPr>
          </a:p>
          <a:p>
            <a:endParaRPr lang="en-US" sz="1100" dirty="0">
              <a:cs typeface="Calibri"/>
            </a:endParaRPr>
          </a:p>
        </p:txBody>
      </p:sp>
      <p:sp>
        <p:nvSpPr>
          <p:cNvPr id="5" name="Rectangle 4"/>
          <p:cNvSpPr/>
          <p:nvPr/>
        </p:nvSpPr>
        <p:spPr>
          <a:xfrm>
            <a:off x="5172811" y="3154024"/>
            <a:ext cx="6740083" cy="3293209"/>
          </a:xfrm>
          <a:prstGeom prst="rect">
            <a:avLst/>
          </a:prstGeom>
        </p:spPr>
        <p:txBody>
          <a:bodyPr wrap="square">
            <a:spAutoFit/>
          </a:bodyPr>
          <a:lstStyle/>
          <a:p>
            <a:pPr marL="285750" indent="-285750" algn="just">
              <a:buFont typeface="Arial" panose="020B0604020202020204" pitchFamily="34" charset="0"/>
              <a:buChar char="•"/>
            </a:pPr>
            <a:r>
              <a:rPr lang="en-US" sz="1600" dirty="0">
                <a:solidFill>
                  <a:schemeClr val="bg1"/>
                </a:solidFill>
              </a:rPr>
              <a:t>Graphical User Interface (GUI) is an important aspect of any software application that allows users to interact with the application using a graphical interface. </a:t>
            </a:r>
            <a:r>
              <a:rPr lang="en-US" sz="1600" dirty="0" smtClean="0">
                <a:solidFill>
                  <a:schemeClr val="bg1"/>
                </a:solidFill>
              </a:rPr>
              <a:t>Java </a:t>
            </a:r>
            <a:r>
              <a:rPr lang="en-US" sz="1600" dirty="0">
                <a:solidFill>
                  <a:schemeClr val="bg1"/>
                </a:solidFill>
              </a:rPr>
              <a:t>provides an extensive set of libraries and frameworks for building GUI-based applications</a:t>
            </a:r>
            <a:r>
              <a:rPr lang="en-US" sz="1600" dirty="0" smtClean="0">
                <a:solidFill>
                  <a:schemeClr val="bg1"/>
                </a:solidFill>
              </a:rPr>
              <a:t>. </a:t>
            </a:r>
          </a:p>
          <a:p>
            <a:pPr marL="285750" indent="-285750" algn="just">
              <a:buFont typeface="Arial" panose="020B0604020202020204" pitchFamily="34" charset="0"/>
              <a:buChar char="•"/>
            </a:pPr>
            <a:r>
              <a:rPr lang="en-US" sz="1600" dirty="0" smtClean="0">
                <a:solidFill>
                  <a:schemeClr val="bg1"/>
                </a:solidFill>
              </a:rPr>
              <a:t>GUI </a:t>
            </a:r>
            <a:r>
              <a:rPr lang="en-US" sz="1600" dirty="0">
                <a:solidFill>
                  <a:schemeClr val="bg1"/>
                </a:solidFill>
              </a:rPr>
              <a:t>in JAVA comprises graphical units like buttons, labels, windows, </a:t>
            </a:r>
            <a:r>
              <a:rPr lang="en-US" sz="1600" dirty="0" smtClean="0">
                <a:solidFill>
                  <a:schemeClr val="bg1"/>
                </a:solidFill>
              </a:rPr>
              <a:t>etc. Via </a:t>
            </a:r>
            <a:r>
              <a:rPr lang="en-US" sz="1600" dirty="0">
                <a:solidFill>
                  <a:schemeClr val="bg1"/>
                </a:solidFill>
              </a:rPr>
              <a:t>which users can connect with an application. Swing and JavaFX are two commonly used applications to create GUIs in Java</a:t>
            </a:r>
            <a:r>
              <a:rPr lang="en-US" sz="1600" dirty="0" smtClean="0">
                <a:solidFill>
                  <a:schemeClr val="bg1"/>
                </a:solidFill>
              </a:rPr>
              <a:t>.</a:t>
            </a:r>
          </a:p>
          <a:p>
            <a:pPr marL="285750" indent="-285750" algn="just">
              <a:buFont typeface="Arial" panose="020B0604020202020204" pitchFamily="34" charset="0"/>
              <a:buChar char="•"/>
            </a:pPr>
            <a:r>
              <a:rPr lang="en-US" sz="1600" dirty="0" smtClean="0">
                <a:solidFill>
                  <a:schemeClr val="bg1"/>
                </a:solidFill>
              </a:rPr>
              <a:t>Java's </a:t>
            </a:r>
            <a:r>
              <a:rPr lang="en-US" sz="1600" dirty="0">
                <a:solidFill>
                  <a:schemeClr val="bg1"/>
                </a:solidFill>
              </a:rPr>
              <a:t>GUI components include labels, text fields, text areas, buttons, pop-up menus, etc. GUIs can help to simplify complex banking processes and improve the overall efficiency of bank operations</a:t>
            </a:r>
            <a:r>
              <a:rPr lang="en-US" sz="1600" dirty="0" smtClean="0">
                <a:solidFill>
                  <a:schemeClr val="bg1"/>
                </a:solidFill>
              </a:rPr>
              <a:t>.</a:t>
            </a:r>
          </a:p>
          <a:p>
            <a:pPr marL="285750" indent="-285750" algn="just">
              <a:buFont typeface="Arial" panose="020B0604020202020204" pitchFamily="34" charset="0"/>
              <a:buChar char="•"/>
            </a:pPr>
            <a:r>
              <a:rPr lang="en-US" sz="1600" dirty="0" smtClean="0">
                <a:solidFill>
                  <a:schemeClr val="bg1"/>
                </a:solidFill>
              </a:rPr>
              <a:t>Its </a:t>
            </a:r>
            <a:r>
              <a:rPr lang="en-US" sz="1600" dirty="0">
                <a:solidFill>
                  <a:schemeClr val="bg1"/>
                </a:solidFill>
              </a:rPr>
              <a:t>goal is to present the user with decision points that are easy to find, understand and use. In other words, GUI lets you control your device with a mouse, pen, or even your finger.</a:t>
            </a:r>
          </a:p>
        </p:txBody>
      </p:sp>
      <p:sp>
        <p:nvSpPr>
          <p:cNvPr id="6" name="Rectangle 5"/>
          <p:cNvSpPr/>
          <p:nvPr/>
        </p:nvSpPr>
        <p:spPr>
          <a:xfrm>
            <a:off x="962995" y="3621016"/>
            <a:ext cx="3700445" cy="1569660"/>
          </a:xfrm>
          <a:prstGeom prst="rect">
            <a:avLst/>
          </a:prstGeom>
        </p:spPr>
        <p:txBody>
          <a:bodyPr wrap="square">
            <a:spAutoFit/>
          </a:bodyPr>
          <a:lstStyle/>
          <a:p>
            <a:r>
              <a:rPr lang="en-US" sz="3200" b="1" dirty="0" smtClean="0">
                <a:solidFill>
                  <a:schemeClr val="bg1"/>
                </a:solidFill>
              </a:rPr>
              <a:t>JAVA GUI (THE ART OF USER-FRIENDLY DESIGN):</a:t>
            </a:r>
            <a:endParaRPr lang="en-US" sz="3200" b="1" dirty="0">
              <a:solidFill>
                <a:schemeClr val="bg1"/>
              </a:solidFill>
            </a:endParaRPr>
          </a:p>
        </p:txBody>
      </p:sp>
    </p:spTree>
    <p:extLst>
      <p:ext uri="{BB962C8B-B14F-4D97-AF65-F5344CB8AC3E}">
        <p14:creationId xmlns:p14="http://schemas.microsoft.com/office/powerpoint/2010/main" val="257082858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5" name="!!Rectangle">
            <a:extLst>
              <a:ext uri="{FF2B5EF4-FFF2-40B4-BE49-F238E27FC236}">
                <a16:creationId xmlns:a16="http://schemas.microsoft.com/office/drawing/2014/main" id="{362810D9-2C5A-477D-949C-C191895477F3}"/>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467"/>
            <a:ext cx="12191999" cy="6866467"/>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4" descr="A picture containing stage, vector graphics&#10;&#10;Description automatically generated">
            <a:extLst>
              <a:ext uri="{FF2B5EF4-FFF2-40B4-BE49-F238E27FC236}">
                <a16:creationId xmlns:a16="http://schemas.microsoft.com/office/drawing/2014/main" id="{1F50B4E7-222D-D390-32BC-E99A58D13A45}"/>
              </a:ext>
            </a:extLst>
          </p:cNvPr>
          <p:cNvPicPr>
            <a:picLocks noChangeAspect="1"/>
          </p:cNvPicPr>
          <p:nvPr/>
        </p:nvPicPr>
        <p:blipFill rotWithShape="1">
          <a:blip r:embed="rId2">
            <a:alphaModFix amt="55000"/>
          </a:blip>
          <a:srcRect t="9030" b="6700"/>
          <a:stretch/>
        </p:blipFill>
        <p:spPr>
          <a:xfrm>
            <a:off x="0" y="0"/>
            <a:ext cx="12191980" cy="6858000"/>
          </a:xfrm>
          <a:prstGeom prst="rect">
            <a:avLst/>
          </a:prstGeom>
          <a:solidFill>
            <a:schemeClr val="tx1"/>
          </a:solidFill>
        </p:spPr>
      </p:pic>
      <p:sp>
        <p:nvSpPr>
          <p:cNvPr id="2" name="Title 1">
            <a:extLst>
              <a:ext uri="{FF2B5EF4-FFF2-40B4-BE49-F238E27FC236}">
                <a16:creationId xmlns:a16="http://schemas.microsoft.com/office/drawing/2014/main" id="{A0F7FDA0-434E-2615-27CA-05EB840EF5F1}"/>
              </a:ext>
            </a:extLst>
          </p:cNvPr>
          <p:cNvSpPr>
            <a:spLocks noGrp="1"/>
          </p:cNvSpPr>
          <p:nvPr>
            <p:ph type="title"/>
          </p:nvPr>
        </p:nvSpPr>
        <p:spPr>
          <a:xfrm>
            <a:off x="371874" y="592151"/>
            <a:ext cx="3480438" cy="3726655"/>
          </a:xfrm>
          <a:ln>
            <a:solidFill>
              <a:schemeClr val="accent1">
                <a:lumMod val="50000"/>
              </a:schemeClr>
            </a:solidFill>
          </a:ln>
        </p:spPr>
        <p:txBody>
          <a:bodyPr>
            <a:normAutofit/>
          </a:bodyPr>
          <a:lstStyle/>
          <a:p>
            <a:r>
              <a:rPr lang="en-US" sz="2400" b="1" dirty="0" smtClean="0">
                <a:solidFill>
                  <a:srgbClr val="FFFFFF"/>
                </a:solidFill>
                <a:cs typeface="Calibri Light"/>
              </a:rPr>
              <a:t>CHALLENGES/DESIGNING IN IMPLEMENTING A VIRTUAL BANK MANAGEMENT SYSTEM IN JAVA:</a:t>
            </a:r>
            <a:endParaRPr lang="en-US" sz="2400" b="1" dirty="0">
              <a:solidFill>
                <a:srgbClr val="FFFFFF"/>
              </a:solidFill>
            </a:endParaRPr>
          </a:p>
        </p:txBody>
      </p:sp>
      <p:sp>
        <p:nvSpPr>
          <p:cNvPr id="34" name="Arc 33">
            <a:extLst>
              <a:ext uri="{FF2B5EF4-FFF2-40B4-BE49-F238E27FC236}">
                <a16:creationId xmlns:a16="http://schemas.microsoft.com/office/drawing/2014/main" id="{081E4A58-353D-44AE-B2FC-2A74E2E400F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 name="Rounded Rectangle 9"/>
          <p:cNvSpPr/>
          <p:nvPr/>
        </p:nvSpPr>
        <p:spPr>
          <a:xfrm>
            <a:off x="4045183" y="477521"/>
            <a:ext cx="7090177" cy="5638800"/>
          </a:xfrm>
          <a:prstGeom prst="roundRect">
            <a:avLst/>
          </a:prstGeom>
          <a:solidFill>
            <a:schemeClr val="tx1">
              <a:alpha val="20000"/>
            </a:schemeClr>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gn="just">
              <a:buFont typeface="Wingdings" panose="05000000000000000000" pitchFamily="2" charset="2"/>
              <a:buChar char="Ø"/>
            </a:pPr>
            <a:endParaRPr lang="en-US" b="1" u="sng" dirty="0" smtClean="0">
              <a:solidFill>
                <a:srgbClr val="FFFFFF"/>
              </a:solidFill>
              <a:ea typeface="+mn-lt"/>
              <a:cs typeface="+mn-lt"/>
            </a:endParaRPr>
          </a:p>
          <a:p>
            <a:pPr marL="285750" indent="-285750" algn="just">
              <a:buFont typeface="Wingdings" panose="05000000000000000000" pitchFamily="2" charset="2"/>
              <a:buChar char="Ø"/>
            </a:pPr>
            <a:r>
              <a:rPr lang="en-US" b="1" u="sng" dirty="0" smtClean="0">
                <a:solidFill>
                  <a:srgbClr val="FFFFFF"/>
                </a:solidFill>
                <a:ea typeface="+mn-lt"/>
                <a:cs typeface="+mn-lt"/>
              </a:rPr>
              <a:t>User </a:t>
            </a:r>
            <a:r>
              <a:rPr lang="en-US" b="1" u="sng" dirty="0">
                <a:solidFill>
                  <a:srgbClr val="FFFFFF"/>
                </a:solidFill>
                <a:ea typeface="+mn-lt"/>
                <a:cs typeface="+mn-lt"/>
              </a:rPr>
              <a:t>Interface</a:t>
            </a:r>
            <a:r>
              <a:rPr lang="en-US" b="1" dirty="0">
                <a:solidFill>
                  <a:srgbClr val="FFFFFF"/>
                </a:solidFill>
                <a:ea typeface="+mn-lt"/>
                <a:cs typeface="+mn-lt"/>
              </a:rPr>
              <a:t>: </a:t>
            </a:r>
            <a:r>
              <a:rPr lang="en-US" dirty="0">
                <a:solidFill>
                  <a:srgbClr val="FFFFFF"/>
                </a:solidFill>
                <a:ea typeface="+mn-lt"/>
                <a:cs typeface="+mn-lt"/>
              </a:rPr>
              <a:t>The user interface of a virtual bank management system should be user-friendly, intuitive, and easy to use. You should design the interface to make it easy for customers to access their accounts, view their transactions, and perform other tasks.</a:t>
            </a:r>
          </a:p>
          <a:p>
            <a:pPr marL="285750" indent="-285750" algn="just">
              <a:buFont typeface="Wingdings" panose="05000000000000000000" pitchFamily="2" charset="2"/>
              <a:buChar char="Ø"/>
            </a:pPr>
            <a:r>
              <a:rPr lang="en-US" b="1" u="sng" dirty="0">
                <a:solidFill>
                  <a:srgbClr val="FFFFFF"/>
                </a:solidFill>
                <a:cs typeface="Calibri" panose="020F0502020204030204"/>
              </a:rPr>
              <a:t>Security</a:t>
            </a:r>
            <a:r>
              <a:rPr lang="en-US" b="1" dirty="0">
                <a:solidFill>
                  <a:srgbClr val="FFFFFF"/>
                </a:solidFill>
                <a:cs typeface="Calibri" panose="020F0502020204030204"/>
              </a:rPr>
              <a:t>:</a:t>
            </a:r>
            <a:r>
              <a:rPr lang="en-US" sz="1600" dirty="0">
                <a:solidFill>
                  <a:srgbClr val="FFFFFF"/>
                </a:solidFill>
                <a:cs typeface="Calibri" panose="020F0502020204030204"/>
              </a:rPr>
              <a:t> </a:t>
            </a:r>
            <a:r>
              <a:rPr lang="en-US" dirty="0">
                <a:solidFill>
                  <a:srgbClr val="FFFFFF"/>
                </a:solidFill>
                <a:cs typeface="Arial"/>
              </a:rPr>
              <a:t>For security majors, the system requires the user to enter their login credentials to access their account. This ensures that only authorized users can access their accounts. The system uses access control techniques to prevent unauthorized access to sensitive areas of the system. The system restricts access to certain features and data to only authorized users, based on their roles and permissions. However, the admin of the bank can see all money transaction histories of users, loan applications, </a:t>
            </a:r>
            <a:r>
              <a:rPr lang="en-US" dirty="0" err="1">
                <a:solidFill>
                  <a:srgbClr val="FFFFFF"/>
                </a:solidFill>
                <a:cs typeface="Arial"/>
              </a:rPr>
              <a:t>cheque</a:t>
            </a:r>
            <a:r>
              <a:rPr lang="en-US" dirty="0">
                <a:solidFill>
                  <a:srgbClr val="FFFFFF"/>
                </a:solidFill>
                <a:cs typeface="Arial"/>
              </a:rPr>
              <a:t> books requests of users.</a:t>
            </a:r>
            <a:endParaRPr lang="en-US" dirty="0">
              <a:solidFill>
                <a:srgbClr val="FFFFFF"/>
              </a:solidFill>
              <a:cs typeface="Calibri" panose="020F0502020204030204"/>
            </a:endParaRPr>
          </a:p>
          <a:p>
            <a:pPr marL="285750" indent="-285750" algn="just">
              <a:buFont typeface="Wingdings" panose="05000000000000000000" pitchFamily="2" charset="2"/>
              <a:buChar char="Ø"/>
            </a:pPr>
            <a:r>
              <a:rPr lang="en-US" b="1" u="sng" dirty="0">
                <a:solidFill>
                  <a:srgbClr val="FFFFFF"/>
                </a:solidFill>
                <a:cs typeface="Arial"/>
              </a:rPr>
              <a:t>Testing</a:t>
            </a:r>
            <a:r>
              <a:rPr lang="en-US" b="1" dirty="0">
                <a:solidFill>
                  <a:srgbClr val="FFFFFF"/>
                </a:solidFill>
                <a:cs typeface="Arial"/>
              </a:rPr>
              <a:t>: </a:t>
            </a:r>
            <a:r>
              <a:rPr lang="en-US" dirty="0">
                <a:solidFill>
                  <a:srgbClr val="FFFFFF"/>
                </a:solidFill>
                <a:cs typeface="Arial"/>
              </a:rPr>
              <a:t>After implementation, the virtual banking system should be tested to ensure that it meets the requirements and functions correctly. This includes unit testing to ensure that each module and component works as expected and interacts correctly with other modules</a:t>
            </a:r>
            <a:r>
              <a:rPr lang="en-US" dirty="0" smtClean="0">
                <a:solidFill>
                  <a:srgbClr val="FFFFFF"/>
                </a:solidFill>
                <a:cs typeface="Arial"/>
              </a:rPr>
              <a:t>.</a:t>
            </a:r>
          </a:p>
          <a:p>
            <a:pPr algn="just"/>
            <a:endParaRPr lang="en-US" sz="1600" dirty="0">
              <a:solidFill>
                <a:srgbClr val="FFFFFF"/>
              </a:solidFill>
              <a:cs typeface="Calibri"/>
            </a:endParaRPr>
          </a:p>
        </p:txBody>
      </p:sp>
    </p:spTree>
    <p:extLst>
      <p:ext uri="{BB962C8B-B14F-4D97-AF65-F5344CB8AC3E}">
        <p14:creationId xmlns:p14="http://schemas.microsoft.com/office/powerpoint/2010/main" val="335248643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45D37F4E-DDB4-456B-97E0-9937730A039F}"/>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878B761-496C-1B58-CC45-8A7794D147F8}"/>
              </a:ext>
            </a:extLst>
          </p:cNvPr>
          <p:cNvSpPr>
            <a:spLocks noGrp="1"/>
          </p:cNvSpPr>
          <p:nvPr>
            <p:ph type="title"/>
          </p:nvPr>
        </p:nvSpPr>
        <p:spPr>
          <a:xfrm>
            <a:off x="572493" y="238539"/>
            <a:ext cx="11018520" cy="1434415"/>
          </a:xfrm>
        </p:spPr>
        <p:txBody>
          <a:bodyPr anchor="b">
            <a:normAutofit/>
          </a:bodyPr>
          <a:lstStyle/>
          <a:p>
            <a:r>
              <a:rPr lang="en-US" sz="4600" b="1" dirty="0" smtClean="0">
                <a:cs typeface="Calibri Light"/>
              </a:rPr>
              <a:t>FEATURES OF VIRTUAL BANK MANAGEMENT SYSTEM IN JAVA:</a:t>
            </a:r>
            <a:endParaRPr lang="en-US" sz="4600" b="1" dirty="0"/>
          </a:p>
        </p:txBody>
      </p:sp>
      <p:sp>
        <p:nvSpPr>
          <p:cNvPr id="29" name="sketchy line">
            <a:extLst>
              <a:ext uri="{FF2B5EF4-FFF2-40B4-BE49-F238E27FC236}">
                <a16:creationId xmlns:a16="http://schemas.microsoft.com/office/drawing/2014/main" id="{B2DD41CD-8F47-4F56-AD12-4E2FF769698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Diagram&#10;&#10;Description automatically generated">
            <a:extLst>
              <a:ext uri="{FF2B5EF4-FFF2-40B4-BE49-F238E27FC236}">
                <a16:creationId xmlns:a16="http://schemas.microsoft.com/office/drawing/2014/main" id="{F32DB9BD-C28E-48AE-45B4-7F6A12DDD972}"/>
              </a:ext>
            </a:extLst>
          </p:cNvPr>
          <p:cNvPicPr>
            <a:picLocks noChangeAspect="1"/>
          </p:cNvPicPr>
          <p:nvPr/>
        </p:nvPicPr>
        <p:blipFill rotWithShape="1">
          <a:blip r:embed="rId2"/>
          <a:srcRect l="10156" r="14564" b="1"/>
          <a:stretch/>
        </p:blipFill>
        <p:spPr>
          <a:xfrm>
            <a:off x="7675658" y="2093976"/>
            <a:ext cx="3941064" cy="4096512"/>
          </a:xfrm>
          <a:prstGeom prst="rect">
            <a:avLst/>
          </a:prstGeom>
        </p:spPr>
      </p:pic>
      <p:graphicFrame>
        <p:nvGraphicFramePr>
          <p:cNvPr id="6" name="Content Placeholder 2">
            <a:extLst>
              <a:ext uri="{FF2B5EF4-FFF2-40B4-BE49-F238E27FC236}">
                <a16:creationId xmlns:a16="http://schemas.microsoft.com/office/drawing/2014/main" id="{0C9C679C-5D1B-69D7-6474-3FF61147AC6F}"/>
              </a:ext>
            </a:extLst>
          </p:cNvPr>
          <p:cNvGraphicFramePr>
            <a:graphicFrameLocks noGrp="1"/>
          </p:cNvGraphicFramePr>
          <p:nvPr>
            <p:ph idx="1"/>
            <p:extLst>
              <p:ext uri="{D42A27DB-BD31-4B8C-83A1-F6EECF244321}">
                <p14:modId xmlns:p14="http://schemas.microsoft.com/office/powerpoint/2010/main" val="1020927659"/>
              </p:ext>
            </p:extLst>
          </p:nvPr>
        </p:nvGraphicFramePr>
        <p:xfrm>
          <a:off x="290146" y="1827351"/>
          <a:ext cx="7200900" cy="489876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3303840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5A0118C5-4F8D-4CF4-BADD-53FEACC6C42A}"/>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AC2097C-E200-5B19-DE9C-90E9A559BFA7}"/>
              </a:ext>
            </a:extLst>
          </p:cNvPr>
          <p:cNvSpPr>
            <a:spLocks noGrp="1"/>
          </p:cNvSpPr>
          <p:nvPr>
            <p:ph type="title"/>
          </p:nvPr>
        </p:nvSpPr>
        <p:spPr>
          <a:xfrm>
            <a:off x="5908431" y="351913"/>
            <a:ext cx="5387100" cy="1067209"/>
          </a:xfrm>
        </p:spPr>
        <p:txBody>
          <a:bodyPr>
            <a:normAutofit fontScale="90000"/>
          </a:bodyPr>
          <a:lstStyle/>
          <a:p>
            <a:r>
              <a:rPr lang="en-US" sz="3100" b="1" dirty="0" smtClean="0">
                <a:solidFill>
                  <a:schemeClr val="bg1"/>
                </a:solidFill>
                <a:cs typeface="Calibri Light"/>
              </a:rPr>
              <a:t>TRANSACTION PROCESSING IN BANK MANAGEMENT SYSTEM IN JAVA:</a:t>
            </a:r>
            <a:endParaRPr lang="en-US" sz="3100" b="1" dirty="0">
              <a:solidFill>
                <a:schemeClr val="bg1"/>
              </a:solidFill>
            </a:endParaRPr>
          </a:p>
        </p:txBody>
      </p:sp>
      <p:pic>
        <p:nvPicPr>
          <p:cNvPr id="4" name="Picture 4" descr="Graphical user interface&#10;&#10;Description automatically generated">
            <a:extLst>
              <a:ext uri="{FF2B5EF4-FFF2-40B4-BE49-F238E27FC236}">
                <a16:creationId xmlns:a16="http://schemas.microsoft.com/office/drawing/2014/main" id="{CDAB8B4B-027E-959B-AD34-74377EBAE923}"/>
              </a:ext>
            </a:extLst>
          </p:cNvPr>
          <p:cNvPicPr>
            <a:picLocks noChangeAspect="1"/>
          </p:cNvPicPr>
          <p:nvPr/>
        </p:nvPicPr>
        <p:blipFill rotWithShape="1">
          <a:blip r:embed="rId2"/>
          <a:srcRect r="-3" b="-3"/>
          <a:stretch/>
        </p:blipFill>
        <p:spPr>
          <a:xfrm>
            <a:off x="576742" y="1159495"/>
            <a:ext cx="4754947" cy="4754947"/>
          </a:xfrm>
          <a:custGeom>
            <a:avLst/>
            <a:gdLst/>
            <a:ahLst/>
            <a:cxnLst/>
            <a:rect l="l" t="t" r="r" b="b"/>
            <a:pathLst>
              <a:path w="2388070" h="2388070">
                <a:moveTo>
                  <a:pt x="1194035" y="0"/>
                </a:moveTo>
                <a:cubicBezTo>
                  <a:pt x="1853482" y="0"/>
                  <a:pt x="2388070" y="534588"/>
                  <a:pt x="2388070" y="1194035"/>
                </a:cubicBezTo>
                <a:cubicBezTo>
                  <a:pt x="2388070" y="1853482"/>
                  <a:pt x="1853482" y="2388070"/>
                  <a:pt x="1194035" y="2388070"/>
                </a:cubicBezTo>
                <a:cubicBezTo>
                  <a:pt x="534588" y="2388070"/>
                  <a:pt x="0" y="1853482"/>
                  <a:pt x="0" y="1194035"/>
                </a:cubicBezTo>
                <a:cubicBezTo>
                  <a:pt x="0" y="534588"/>
                  <a:pt x="534588" y="0"/>
                  <a:pt x="1194035" y="0"/>
                </a:cubicBezTo>
                <a:close/>
              </a:path>
            </a:pathLst>
          </a:custGeom>
          <a:ln w="28575">
            <a:noFill/>
          </a:ln>
        </p:spPr>
      </p:pic>
      <p:grpSp>
        <p:nvGrpSpPr>
          <p:cNvPr id="11" name="Group 10">
            <a:extLst>
              <a:ext uri="{FF2B5EF4-FFF2-40B4-BE49-F238E27FC236}">
                <a16:creationId xmlns:a16="http://schemas.microsoft.com/office/drawing/2014/main" id="{B894EFA8-F425-4D19-A94B-445388B31E20}"/>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77893"/>
            <a:ext cx="1861854" cy="717514"/>
            <a:chOff x="0" y="377893"/>
            <a:chExt cx="1861854" cy="717514"/>
          </a:xfrm>
          <a:solidFill>
            <a:schemeClr val="bg1"/>
          </a:solidFill>
        </p:grpSpPr>
        <p:sp>
          <p:nvSpPr>
            <p:cNvPr id="12" name="Freeform: Shape 11">
              <a:extLst>
                <a:ext uri="{FF2B5EF4-FFF2-40B4-BE49-F238E27FC236}">
                  <a16:creationId xmlns:a16="http://schemas.microsoft.com/office/drawing/2014/main" id="{C5A741B9-65EC-4C5B-9FE0-4A18575771A6}"/>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13" name="Freeform: Shape 12">
              <a:extLst>
                <a:ext uri="{FF2B5EF4-FFF2-40B4-BE49-F238E27FC236}">
                  <a16:creationId xmlns:a16="http://schemas.microsoft.com/office/drawing/2014/main" id="{C0BB4301-41FA-4453-956F-A11CC664B68B}"/>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dirty="0"/>
            </a:p>
          </p:txBody>
        </p:sp>
      </p:grpSp>
      <p:sp>
        <p:nvSpPr>
          <p:cNvPr id="3" name="Content Placeholder 2">
            <a:extLst>
              <a:ext uri="{FF2B5EF4-FFF2-40B4-BE49-F238E27FC236}">
                <a16:creationId xmlns:a16="http://schemas.microsoft.com/office/drawing/2014/main" id="{B88304B5-676F-2890-C7B6-18587E0EE9DA}"/>
              </a:ext>
            </a:extLst>
          </p:cNvPr>
          <p:cNvSpPr>
            <a:spLocks noGrp="1"/>
          </p:cNvSpPr>
          <p:nvPr>
            <p:ph idx="1"/>
          </p:nvPr>
        </p:nvSpPr>
        <p:spPr>
          <a:xfrm>
            <a:off x="5715310" y="1600200"/>
            <a:ext cx="6093069" cy="4448907"/>
          </a:xfrm>
        </p:spPr>
        <p:txBody>
          <a:bodyPr vert="horz" lIns="91440" tIns="45720" rIns="91440" bIns="45720" rtlCol="0">
            <a:normAutofit lnSpcReduction="10000"/>
          </a:bodyPr>
          <a:lstStyle/>
          <a:p>
            <a:pPr algn="just"/>
            <a:r>
              <a:rPr lang="en-US" sz="1400" dirty="0">
                <a:solidFill>
                  <a:schemeClr val="bg1"/>
                </a:solidFill>
                <a:ea typeface="+mn-lt"/>
                <a:cs typeface="+mn-lt"/>
              </a:rPr>
              <a:t>Transaction processing in a bank management system involves several tasks, such as recording transactions, updating account balances, etc. Here's an overview of how transaction processing can be implemented in a bank management system using Java:</a:t>
            </a:r>
            <a:endParaRPr lang="en-US" sz="1400" dirty="0">
              <a:solidFill>
                <a:schemeClr val="bg1"/>
              </a:solidFill>
              <a:cs typeface="Calibri" panose="020F0502020204030204"/>
            </a:endParaRPr>
          </a:p>
          <a:p>
            <a:pPr algn="just"/>
            <a:r>
              <a:rPr lang="en-US" sz="1400" dirty="0">
                <a:solidFill>
                  <a:schemeClr val="bg1"/>
                </a:solidFill>
                <a:ea typeface="+mn-lt"/>
                <a:cs typeface="+mn-lt"/>
              </a:rPr>
              <a:t>Create a class to represent a bank account, with attributes such as account number, account holder name, and balance. Create a database to store account information, such as account numbers and balances. Create a user interface to allow users to interact with the system, such as entering transaction details and generating </a:t>
            </a:r>
            <a:r>
              <a:rPr lang="en-US" sz="1400" dirty="0" smtClean="0">
                <a:solidFill>
                  <a:schemeClr val="bg1"/>
                </a:solidFill>
                <a:ea typeface="+mn-lt"/>
                <a:cs typeface="+mn-lt"/>
              </a:rPr>
              <a:t>reports.</a:t>
            </a:r>
            <a:r>
              <a:rPr lang="en-US" sz="1400" dirty="0">
                <a:solidFill>
                  <a:schemeClr val="bg1"/>
                </a:solidFill>
                <a:cs typeface="Calibri" panose="020F0502020204030204"/>
              </a:rPr>
              <a:t> </a:t>
            </a:r>
            <a:r>
              <a:rPr lang="en-US" sz="1400" dirty="0" smtClean="0">
                <a:solidFill>
                  <a:schemeClr val="bg1"/>
                </a:solidFill>
                <a:ea typeface="+mn-lt"/>
                <a:cs typeface="+mn-lt"/>
              </a:rPr>
              <a:t>Implement </a:t>
            </a:r>
            <a:r>
              <a:rPr lang="en-US" sz="1400" dirty="0">
                <a:solidFill>
                  <a:schemeClr val="bg1"/>
                </a:solidFill>
                <a:ea typeface="+mn-lt"/>
                <a:cs typeface="+mn-lt"/>
              </a:rPr>
              <a:t>the transaction processing logic, which involves the following steps:</a:t>
            </a:r>
            <a:endParaRPr lang="en-US" sz="1400" dirty="0">
              <a:solidFill>
                <a:schemeClr val="bg1"/>
              </a:solidFill>
            </a:endParaRPr>
          </a:p>
          <a:p>
            <a:pPr algn="just"/>
            <a:r>
              <a:rPr lang="en-US" sz="1400" dirty="0">
                <a:solidFill>
                  <a:schemeClr val="bg1"/>
                </a:solidFill>
                <a:ea typeface="+mn-lt"/>
                <a:cs typeface="+mn-lt"/>
              </a:rPr>
              <a:t> Validate the transaction details, such as the account number and transaction amount.</a:t>
            </a:r>
            <a:endParaRPr lang="en-US" sz="1400" dirty="0">
              <a:solidFill>
                <a:schemeClr val="bg1"/>
              </a:solidFill>
              <a:cs typeface="Calibri" panose="020F0502020204030204"/>
            </a:endParaRPr>
          </a:p>
          <a:p>
            <a:pPr algn="just"/>
            <a:r>
              <a:rPr lang="en-US" sz="1400" dirty="0">
                <a:solidFill>
                  <a:schemeClr val="bg1"/>
                </a:solidFill>
                <a:ea typeface="+mn-lt"/>
                <a:cs typeface="+mn-lt"/>
              </a:rPr>
              <a:t>Retrieve the account balance from the database.</a:t>
            </a:r>
            <a:endParaRPr lang="en-US" sz="1400" dirty="0">
              <a:solidFill>
                <a:schemeClr val="bg1"/>
              </a:solidFill>
            </a:endParaRPr>
          </a:p>
          <a:p>
            <a:pPr algn="just"/>
            <a:r>
              <a:rPr lang="en-US" sz="1400" dirty="0">
                <a:solidFill>
                  <a:schemeClr val="bg1"/>
                </a:solidFill>
                <a:ea typeface="+mn-lt"/>
                <a:cs typeface="+mn-lt"/>
              </a:rPr>
              <a:t>Calculate the new balance after the transaction is completed.</a:t>
            </a:r>
            <a:endParaRPr lang="en-US" sz="1400" dirty="0">
              <a:solidFill>
                <a:schemeClr val="bg1"/>
              </a:solidFill>
            </a:endParaRPr>
          </a:p>
          <a:p>
            <a:pPr algn="just"/>
            <a:r>
              <a:rPr lang="en-US" sz="1400" dirty="0">
                <a:solidFill>
                  <a:schemeClr val="bg1"/>
                </a:solidFill>
                <a:ea typeface="+mn-lt"/>
                <a:cs typeface="+mn-lt"/>
              </a:rPr>
              <a:t>Update the account balance in the database. Record the transaction in a transaction log.</a:t>
            </a:r>
            <a:endParaRPr lang="en-US" sz="1400" dirty="0">
              <a:solidFill>
                <a:schemeClr val="bg1"/>
              </a:solidFill>
              <a:cs typeface="Calibri" panose="020F0502020204030204"/>
            </a:endParaRPr>
          </a:p>
          <a:p>
            <a:pPr marL="0" indent="0" algn="just">
              <a:buNone/>
            </a:pPr>
            <a:r>
              <a:rPr lang="en-US" sz="1400" dirty="0">
                <a:solidFill>
                  <a:schemeClr val="bg1"/>
                </a:solidFill>
                <a:ea typeface="+mn-lt"/>
                <a:cs typeface="+mn-lt"/>
              </a:rPr>
              <a:t>      Overall, transaction processing in a bank management system requires careful planning, implementation, and testing, JAVA provides a robust platform for developing such systems due to its rich library of classes, support for multi-threading, and cross-platform compatibility.</a:t>
            </a:r>
          </a:p>
          <a:p>
            <a:endParaRPr lang="en-US" sz="1100" dirty="0">
              <a:solidFill>
                <a:schemeClr val="bg1"/>
              </a:solidFill>
              <a:cs typeface="Calibri"/>
            </a:endParaRPr>
          </a:p>
          <a:p>
            <a:endParaRPr lang="en-US" sz="1100" dirty="0">
              <a:solidFill>
                <a:schemeClr val="bg1"/>
              </a:solidFill>
              <a:cs typeface="Calibri"/>
            </a:endParaRPr>
          </a:p>
          <a:p>
            <a:endParaRPr lang="en-US" sz="1100" dirty="0">
              <a:solidFill>
                <a:schemeClr val="bg1"/>
              </a:solidFill>
              <a:cs typeface="Calibri"/>
            </a:endParaRPr>
          </a:p>
        </p:txBody>
      </p:sp>
      <p:grpSp>
        <p:nvGrpSpPr>
          <p:cNvPr id="15" name="Graphic 185">
            <a:extLst>
              <a:ext uri="{FF2B5EF4-FFF2-40B4-BE49-F238E27FC236}">
                <a16:creationId xmlns:a16="http://schemas.microsoft.com/office/drawing/2014/main" id="{582A903B-6B78-4F0A-B7C9-3D80499020B8}"/>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bg1"/>
          </a:solidFill>
        </p:grpSpPr>
        <p:sp>
          <p:nvSpPr>
            <p:cNvPr id="16" name="Freeform: Shape 15">
              <a:extLst>
                <a:ext uri="{FF2B5EF4-FFF2-40B4-BE49-F238E27FC236}">
                  <a16:creationId xmlns:a16="http://schemas.microsoft.com/office/drawing/2014/main" id="{D510EA93-8F64-42C8-A630-D449506E95E0}"/>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06CB53FC-E4DA-4001-928B-9998A85EA5B8}"/>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D210B969-4FDF-4AAC-9397-63D5434958D1}"/>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570B3EF0-84EA-4F47-86A3-1EA1F644A49F}"/>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259369A8-EF57-42A1-8EC8-F6A9F92A3AD0}"/>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77264084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8">
            <a:extLst>
              <a:ext uri="{FF2B5EF4-FFF2-40B4-BE49-F238E27FC236}">
                <a16:creationId xmlns:a16="http://schemas.microsoft.com/office/drawing/2014/main" id="{2C61293E-6EBE-43EF-A52C-9BEBFD7679D4}"/>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19E874A-195F-7A19-6896-975EBEE7D1BC}"/>
              </a:ext>
            </a:extLst>
          </p:cNvPr>
          <p:cNvSpPr>
            <a:spLocks noGrp="1"/>
          </p:cNvSpPr>
          <p:nvPr>
            <p:ph type="title"/>
          </p:nvPr>
        </p:nvSpPr>
        <p:spPr>
          <a:xfrm>
            <a:off x="5297592" y="248967"/>
            <a:ext cx="6501683" cy="1783080"/>
          </a:xfrm>
        </p:spPr>
        <p:txBody>
          <a:bodyPr anchor="b">
            <a:normAutofit/>
          </a:bodyPr>
          <a:lstStyle/>
          <a:p>
            <a:r>
              <a:rPr lang="en-US" sz="3800" b="1" dirty="0" smtClean="0">
                <a:cs typeface="Calibri Light"/>
              </a:rPr>
              <a:t>GOALS AND FUTURE PLANS OF VIRTUAL BANK MANAGEMENT SYSTEM:</a:t>
            </a:r>
            <a:endParaRPr lang="en-US" sz="3800" b="1" dirty="0"/>
          </a:p>
        </p:txBody>
      </p:sp>
      <p:pic>
        <p:nvPicPr>
          <p:cNvPr id="4" name="Picture 4" descr="A picture containing person, person&#10;&#10;Description automatically generated">
            <a:extLst>
              <a:ext uri="{FF2B5EF4-FFF2-40B4-BE49-F238E27FC236}">
                <a16:creationId xmlns:a16="http://schemas.microsoft.com/office/drawing/2014/main" id="{1D99D3D9-9EF1-8915-E161-7267343EC751}"/>
              </a:ext>
            </a:extLst>
          </p:cNvPr>
          <p:cNvPicPr>
            <a:picLocks noChangeAspect="1"/>
          </p:cNvPicPr>
          <p:nvPr/>
        </p:nvPicPr>
        <p:blipFill rotWithShape="1">
          <a:blip r:embed="rId2"/>
          <a:srcRect l="21169" r="10920"/>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18" name="sketchy line">
            <a:extLst>
              <a:ext uri="{FF2B5EF4-FFF2-40B4-BE49-F238E27FC236}">
                <a16:creationId xmlns:a16="http://schemas.microsoft.com/office/drawing/2014/main" id="{21540236-BFD5-4A9D-8840-4703E7F76825}"/>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7762" y="2374947"/>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A0C5988-D962-EE8B-B215-A2A8EA3279E2}"/>
              </a:ext>
            </a:extLst>
          </p:cNvPr>
          <p:cNvSpPr>
            <a:spLocks noGrp="1"/>
          </p:cNvSpPr>
          <p:nvPr>
            <p:ph idx="1"/>
          </p:nvPr>
        </p:nvSpPr>
        <p:spPr>
          <a:xfrm>
            <a:off x="5029199" y="2618701"/>
            <a:ext cx="6770076" cy="3808476"/>
          </a:xfrm>
        </p:spPr>
        <p:txBody>
          <a:bodyPr vert="horz" lIns="91440" tIns="45720" rIns="91440" bIns="45720" rtlCol="0" anchor="t">
            <a:noAutofit/>
          </a:bodyPr>
          <a:lstStyle/>
          <a:p>
            <a:pPr algn="just"/>
            <a:r>
              <a:rPr lang="en-US" sz="1200" dirty="0">
                <a:ea typeface="+mn-lt"/>
                <a:cs typeface="+mn-lt"/>
              </a:rPr>
              <a:t>The goal of a virtual banking management system is to provide customers with a secure and convenient way to access their bank accounts and conduct financial transactions from anywhere and at any time. </a:t>
            </a:r>
          </a:p>
          <a:p>
            <a:pPr algn="just"/>
            <a:r>
              <a:rPr lang="en-US" sz="1200" dirty="0">
                <a:ea typeface="+mn-lt"/>
                <a:cs typeface="+mn-lt"/>
              </a:rPr>
              <a:t>Through online banking, people can submit debt consolidation loans for approval and set up automatic deductions to repay the loans. </a:t>
            </a:r>
            <a:r>
              <a:rPr lang="en" sz="1200" dirty="0">
                <a:ea typeface="+mn-lt"/>
                <a:cs typeface="+mn-lt"/>
              </a:rPr>
              <a:t>For example, a home loan plays a major role when buying a house</a:t>
            </a:r>
            <a:r>
              <a:rPr lang="en" sz="1200" dirty="0" smtClean="0">
                <a:ea typeface="+mn-lt"/>
                <a:cs typeface="+mn-lt"/>
              </a:rPr>
              <a:t>.</a:t>
            </a:r>
            <a:endParaRPr lang="en" sz="1200" dirty="0">
              <a:latin typeface="Calibri"/>
              <a:cs typeface="Calibri"/>
            </a:endParaRPr>
          </a:p>
          <a:p>
            <a:pPr algn="just"/>
            <a:r>
              <a:rPr lang="en" sz="1400" b="1" u="sng" dirty="0">
                <a:ea typeface="+mn-lt"/>
                <a:cs typeface="+mn-lt"/>
              </a:rPr>
              <a:t>Enhanced security: </a:t>
            </a:r>
            <a:r>
              <a:rPr lang="en" sz="1200" dirty="0">
                <a:ea typeface="+mn-lt"/>
                <a:cs typeface="+mn-lt"/>
              </a:rPr>
              <a:t>As cyber threats continue to evolve, virtual banking systems will need to improve their security measures to prevent fraud and protect customers' personal and financial information.</a:t>
            </a:r>
            <a:endParaRPr lang="en" sz="1200" dirty="0"/>
          </a:p>
          <a:p>
            <a:pPr algn="just"/>
            <a:r>
              <a:rPr lang="en" sz="1400" b="1" u="sng" dirty="0">
                <a:ea typeface="+mn-lt"/>
                <a:cs typeface="+mn-lt"/>
              </a:rPr>
              <a:t>Integration with other financial services: </a:t>
            </a:r>
            <a:r>
              <a:rPr lang="en" sz="1200" dirty="0">
                <a:ea typeface="+mn-lt"/>
                <a:cs typeface="+mn-lt"/>
              </a:rPr>
              <a:t>Virtual banking systems are likely to integrate with other financial services such as investment management, insurance, and payment processing to provide a seamless experience for customers.</a:t>
            </a:r>
            <a:endParaRPr lang="en" sz="1200" dirty="0"/>
          </a:p>
          <a:p>
            <a:pPr algn="just"/>
            <a:r>
              <a:rPr lang="en" sz="1400" b="1" u="sng" dirty="0">
                <a:ea typeface="+mn-lt"/>
                <a:cs typeface="+mn-lt"/>
              </a:rPr>
              <a:t>Personalized banking: </a:t>
            </a:r>
            <a:r>
              <a:rPr lang="en" sz="1200" dirty="0">
                <a:ea typeface="+mn-lt"/>
                <a:cs typeface="+mn-lt"/>
              </a:rPr>
              <a:t>With the help of artificial intelligence and machine learning, virtual banking systems can offer personalized banking services that are tailored to individual customers' needs and preferences.</a:t>
            </a:r>
            <a:endParaRPr lang="en" sz="1200" dirty="0"/>
          </a:p>
          <a:p>
            <a:pPr algn="just"/>
            <a:r>
              <a:rPr lang="en" sz="1400" b="1" u="sng" dirty="0">
                <a:ea typeface="+mn-lt"/>
                <a:cs typeface="+mn-lt"/>
              </a:rPr>
              <a:t>Greater accessibility: </a:t>
            </a:r>
            <a:r>
              <a:rPr lang="en" sz="1200" dirty="0">
                <a:ea typeface="+mn-lt"/>
                <a:cs typeface="+mn-lt"/>
              </a:rPr>
              <a:t>Virtual banking systems will continue to expand their reach and become more accessible to people in remote areas, low-income households, and those with </a:t>
            </a:r>
            <a:r>
              <a:rPr lang="en" sz="1200" dirty="0" smtClean="0">
                <a:ea typeface="+mn-lt"/>
                <a:cs typeface="+mn-lt"/>
              </a:rPr>
              <a:t>disabilities.</a:t>
            </a:r>
            <a:endParaRPr lang="en" sz="1200" dirty="0"/>
          </a:p>
          <a:p>
            <a:pPr marL="0" indent="0" algn="just">
              <a:buNone/>
            </a:pPr>
            <a:r>
              <a:rPr lang="en" sz="1200" dirty="0" smtClean="0">
                <a:ea typeface="+mn-lt"/>
                <a:cs typeface="+mn-lt"/>
              </a:rPr>
              <a:t>Overall</a:t>
            </a:r>
            <a:r>
              <a:rPr lang="en" sz="1200" dirty="0">
                <a:ea typeface="+mn-lt"/>
                <a:cs typeface="+mn-lt"/>
              </a:rPr>
              <a:t>, virtual banking management systems will continue to evolve and adapt to the changing needs and expectations of customers, providing them with a more convenient, secure, and personalized banking experience.</a:t>
            </a:r>
            <a:endParaRPr lang="en" sz="1200" dirty="0">
              <a:cs typeface="Calibri" panose="020F0502020204030204"/>
            </a:endParaRPr>
          </a:p>
        </p:txBody>
      </p:sp>
    </p:spTree>
    <p:extLst>
      <p:ext uri="{BB962C8B-B14F-4D97-AF65-F5344CB8AC3E}">
        <p14:creationId xmlns:p14="http://schemas.microsoft.com/office/powerpoint/2010/main" val="288061835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79</TotalTime>
  <Words>1483</Words>
  <Application>Microsoft Office PowerPoint</Application>
  <PresentationFormat>Widescreen</PresentationFormat>
  <Paragraphs>60</Paragraphs>
  <Slides>10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Calibri Light</vt:lpstr>
      <vt:lpstr>Wingdings</vt:lpstr>
      <vt:lpstr>office theme</vt:lpstr>
      <vt:lpstr>JAVA-POWERED VIRTUAL BANKING:  A FUTURISTIC APPROACH.</vt:lpstr>
      <vt:lpstr>"PROGRAMMING IS NOT JUST ABOUT WRITING CODE, IT'S ABOUT CREATING SOLUTIONS."</vt:lpstr>
      <vt:lpstr>INTRODUCTION TO JAVA LANGUAGE: WHY SHOULD WE USE JAVA?</vt:lpstr>
      <vt:lpstr>INTRODUCTION TO VIRTUAL BANK MANAGEMENT SYSTEM:</vt:lpstr>
      <vt:lpstr>PowerPoint Presentation</vt:lpstr>
      <vt:lpstr>CHALLENGES/DESIGNING IN IMPLEMENTING A VIRTUAL BANK MANAGEMENT SYSTEM IN JAVA:</vt:lpstr>
      <vt:lpstr>FEATURES OF VIRTUAL BANK MANAGEMENT SYSTEM IN JAVA:</vt:lpstr>
      <vt:lpstr>TRANSACTION PROCESSING IN BANK MANAGEMENT SYSTEM IN JAVA:</vt:lpstr>
      <vt:lpstr>GOALS AND FUTURE PLANS OF VIRTUAL BANK MANAGEMENT SYSTEM:</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User</cp:lastModifiedBy>
  <cp:revision>490</cp:revision>
  <dcterms:created xsi:type="dcterms:W3CDTF">2023-05-10T16:07:34Z</dcterms:created>
  <dcterms:modified xsi:type="dcterms:W3CDTF">2023-05-10T23:09:11Z</dcterms:modified>
</cp:coreProperties>
</file>

<file path=docProps/thumbnail.jpeg>
</file>